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24"/>
  </p:notesMasterIdLst>
  <p:sldIdLst>
    <p:sldId id="7721" r:id="rId6"/>
    <p:sldId id="264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7563" r:id="rId15"/>
    <p:sldId id="7711" r:id="rId16"/>
    <p:sldId id="7718" r:id="rId17"/>
    <p:sldId id="7719" r:id="rId18"/>
    <p:sldId id="7716" r:id="rId19"/>
    <p:sldId id="7717" r:id="rId20"/>
    <p:sldId id="7720" r:id="rId21"/>
    <p:sldId id="392" r:id="rId22"/>
    <p:sldId id="307" r:id="rId2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4EA94-5AA0-4BE4-860B-3C0FA6C403F5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84A28-CF01-45D3-B1EB-7FB21D9BD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2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C0605-BAAB-3F44-A601-2B3D05453C7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4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-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13D30E2-78B8-F563-BFB5-794689C71F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60019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60" imgH="360" progId="TCLayout.ActiveDocument.1">
                  <p:embed/>
                </p:oleObj>
              </mc:Choice>
              <mc:Fallback>
                <p:oleObj name="Diapositive think-cell" r:id="rId3" imgW="360" imgH="36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13D30E2-78B8-F563-BFB5-794689C71F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6">
            <a:extLst>
              <a:ext uri="{FF2B5EF4-FFF2-40B4-BE49-F238E27FC236}">
                <a16:creationId xmlns:a16="http://schemas.microsoft.com/office/drawing/2014/main" id="{6BAA29C6-DC3C-B2E1-7413-B712D16176DE}"/>
              </a:ext>
            </a:extLst>
          </p:cNvPr>
          <p:cNvSpPr/>
          <p:nvPr userDrawn="1"/>
        </p:nvSpPr>
        <p:spPr>
          <a:xfrm>
            <a:off x="0" y="0"/>
            <a:ext cx="12192000" cy="6875541"/>
          </a:xfrm>
          <a:prstGeom prst="rect">
            <a:avLst/>
          </a:prstGeom>
          <a:solidFill>
            <a:srgbClr val="012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11" name="Immagine 4">
            <a:extLst>
              <a:ext uri="{FF2B5EF4-FFF2-40B4-BE49-F238E27FC236}">
                <a16:creationId xmlns:a16="http://schemas.microsoft.com/office/drawing/2014/main" id="{2B6E54BE-DF57-FCD7-E331-BAFDFEC3A9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934"/>
          <a:stretch/>
        </p:blipFill>
        <p:spPr>
          <a:xfrm>
            <a:off x="2920621" y="1959595"/>
            <a:ext cx="9260869" cy="4907177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D10F6522-D112-B838-5EDB-23BC6C8CCBBF}"/>
              </a:ext>
            </a:extLst>
          </p:cNvPr>
          <p:cNvGrpSpPr/>
          <p:nvPr userDrawn="1"/>
        </p:nvGrpSpPr>
        <p:grpSpPr>
          <a:xfrm>
            <a:off x="11751129" y="1801504"/>
            <a:ext cx="453196" cy="5056497"/>
            <a:chOff x="11751129" y="1801504"/>
            <a:chExt cx="453196" cy="5056497"/>
          </a:xfrm>
        </p:grpSpPr>
        <p:pic>
          <p:nvPicPr>
            <p:cNvPr id="13" name="Immagine 8">
              <a:extLst>
                <a:ext uri="{FF2B5EF4-FFF2-40B4-BE49-F238E27FC236}">
                  <a16:creationId xmlns:a16="http://schemas.microsoft.com/office/drawing/2014/main" id="{CE1780DB-81DA-9256-3577-8CC864CE43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email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23170"/>
            <a:stretch/>
          </p:blipFill>
          <p:spPr>
            <a:xfrm>
              <a:off x="11751129" y="1801504"/>
              <a:ext cx="430362" cy="1897039"/>
            </a:xfrm>
            <a:prstGeom prst="rect">
              <a:avLst/>
            </a:prstGeom>
          </p:spPr>
        </p:pic>
        <p:pic>
          <p:nvPicPr>
            <p:cNvPr id="14" name="Immagine 9">
              <a:extLst>
                <a:ext uri="{FF2B5EF4-FFF2-40B4-BE49-F238E27FC236}">
                  <a16:creationId xmlns:a16="http://schemas.microsoft.com/office/drawing/2014/main" id="{AA5E46DA-67D7-70AB-1389-D4186E18C5A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email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23170"/>
            <a:stretch/>
          </p:blipFill>
          <p:spPr>
            <a:xfrm>
              <a:off x="11751129" y="3780429"/>
              <a:ext cx="430362" cy="1897039"/>
            </a:xfrm>
            <a:prstGeom prst="rect">
              <a:avLst/>
            </a:prstGeom>
          </p:spPr>
        </p:pic>
        <p:pic>
          <p:nvPicPr>
            <p:cNvPr id="15" name="Immagine 10">
              <a:extLst>
                <a:ext uri="{FF2B5EF4-FFF2-40B4-BE49-F238E27FC236}">
                  <a16:creationId xmlns:a16="http://schemas.microsoft.com/office/drawing/2014/main" id="{DCDBDC87-7962-95BB-7170-8E7F7AE4E44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email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9094" b="42806"/>
            <a:stretch/>
          </p:blipFill>
          <p:spPr>
            <a:xfrm>
              <a:off x="11751129" y="5773003"/>
              <a:ext cx="453196" cy="1084998"/>
            </a:xfrm>
            <a:prstGeom prst="rect">
              <a:avLst/>
            </a:prstGeom>
          </p:spPr>
        </p:pic>
      </p:grpSp>
      <p:pic>
        <p:nvPicPr>
          <p:cNvPr id="10" name="Immagine 3">
            <a:extLst>
              <a:ext uri="{FF2B5EF4-FFF2-40B4-BE49-F238E27FC236}">
                <a16:creationId xmlns:a16="http://schemas.microsoft.com/office/drawing/2014/main" id="{DF48AE19-D005-DF85-9F1D-56045DAA60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204324" cy="687554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FE96B20-2A0F-E147-963F-A0967B1BE0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438" y="2290260"/>
            <a:ext cx="6608408" cy="2399220"/>
          </a:xfrm>
        </p:spPr>
        <p:txBody>
          <a:bodyPr vert="horz" lIns="0" tIns="0" rIns="0" bIns="0" anchor="b">
            <a:noAutofit/>
          </a:bodyPr>
          <a:lstStyle>
            <a:lvl1pPr algn="l" rtl="0">
              <a:lnSpc>
                <a:spcPct val="70000"/>
              </a:lnSpc>
              <a:defRPr sz="4000" b="1" i="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</a:t>
            </a:r>
            <a:br>
              <a:rPr lang="en-US"/>
            </a:br>
            <a:r>
              <a:rPr lang="en-US"/>
              <a:t>INSERT TITLE</a:t>
            </a:r>
            <a:br>
              <a:rPr lang="en-US"/>
            </a:br>
            <a:r>
              <a:rPr lang="en-US"/>
              <a:t>PRESENTATION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5C9DDC3-B88E-1546-8836-55A87805BA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438" y="4914900"/>
            <a:ext cx="6608408" cy="42474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it-IT" sz="2800" b="0" i="1" kern="1200" dirty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3416318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816">
          <p15:clr>
            <a:srgbClr val="FBAE40"/>
          </p15:clr>
        </p15:guide>
        <p15:guide id="4" pos="740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LIS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FD85E6D-E1C7-8148-8660-F3EA2BB7F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3098" y="649889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012D48"/>
                </a:solidFill>
                <a:latin typeface="Montserrat" pitchFamily="2" charset="77"/>
              </a:defRPr>
            </a:lvl1pPr>
          </a:lstStyle>
          <a:p>
            <a:fld id="{F5A7ACF5-056E-794D-B812-AF045101CF2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0ECE31FC-6C32-E641-89BF-D7A63EFF4E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9563" y="1748212"/>
            <a:ext cx="11564937" cy="4598800"/>
          </a:xfrm>
          <a:prstGeom prst="rect">
            <a:avLst/>
          </a:prstGeom>
        </p:spPr>
        <p:txBody>
          <a:bodyPr/>
          <a:lstStyle>
            <a:lvl1pPr marL="228600" indent="-264600">
              <a:buClr>
                <a:schemeClr val="accent1"/>
              </a:buClr>
              <a:buFontTx/>
              <a:buBlip>
                <a:blip r:embed="rId2"/>
              </a:buBlip>
              <a:defRPr sz="2000" b="1" i="0">
                <a:solidFill>
                  <a:schemeClr val="accent1"/>
                </a:solidFill>
                <a:latin typeface="Montserrat" pitchFamily="2" charset="77"/>
              </a:defRPr>
            </a:lvl1pPr>
            <a:lvl2pPr marL="1005750" marR="0" indent="-24975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300" b="0" i="0">
                <a:latin typeface="Montserrat Light" pitchFamily="2" charset="77"/>
              </a:defRPr>
            </a:lvl2pPr>
            <a:lvl3pPr marL="914400" marR="0" indent="0" algn="l" defTabSz="914400" rtl="0" eaLnBrk="1" fontAlgn="auto" latinLnBrk="0" hangingPunct="1">
              <a:lnSpc>
                <a:spcPts val="15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Montserrat Medium" pitchFamily="2" charset="77"/>
              </a:defRPr>
            </a:lvl3pPr>
            <a:lvl4pPr indent="-192600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defRPr sz="1000" b="0" i="0">
                <a:latin typeface="Montserrat Medium" pitchFamily="2" charset="77"/>
              </a:defRPr>
            </a:lvl4pPr>
          </a:lstStyle>
          <a:p>
            <a:pPr lvl="0"/>
            <a:r>
              <a:rPr lang="it-IT"/>
              <a:t>CLICK TO INSERT TEXT FIRST LEVEL</a:t>
            </a:r>
          </a:p>
          <a:p>
            <a:pPr lvl="1"/>
            <a:r>
              <a:rPr lang="it-IT"/>
              <a:t>Click to insert text second </a:t>
            </a:r>
            <a:r>
              <a:rPr lang="it-IT" err="1"/>
              <a:t>level</a:t>
            </a:r>
            <a:endParaRPr lang="it-IT"/>
          </a:p>
          <a:p>
            <a:pPr lvl="3"/>
            <a:r>
              <a:rPr lang="it-IT"/>
              <a:t>Click to insert third level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95BB05B1-C2F7-D94A-8E1E-AF0347078E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974" y="456243"/>
            <a:ext cx="11596052" cy="48545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ts val="2600"/>
              </a:lnSpc>
              <a:defRPr sz="3000" b="1" i="0">
                <a:solidFill>
                  <a:srgbClr val="012D48"/>
                </a:solidFill>
                <a:latin typeface="Montserrat" pitchFamily="2" charset="77"/>
              </a:defRPr>
            </a:lvl1pPr>
          </a:lstStyle>
          <a:p>
            <a:r>
              <a:rPr lang="it-IT"/>
              <a:t>CLICK TO INSERT TITLE</a:t>
            </a:r>
            <a:br>
              <a:rPr lang="it-IT"/>
            </a:br>
            <a:endParaRPr lang="it-IT"/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95973E98-2190-CA40-922B-DEE400E95FA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7974" y="787640"/>
            <a:ext cx="11596052" cy="485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buNone/>
              <a:defRPr sz="2000" b="0" i="0">
                <a:solidFill>
                  <a:srgbClr val="EC6839"/>
                </a:solidFill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CLICK TO INSERT SUBTITLE</a:t>
            </a:r>
          </a:p>
          <a:p>
            <a:pPr lvl="0"/>
            <a:endParaRPr lang="it-IT"/>
          </a:p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73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FE159F37-F718-7B49-A36E-6790491AC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973" y="456243"/>
            <a:ext cx="11521850" cy="48545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ts val="2600"/>
              </a:lnSpc>
              <a:defRPr sz="3000">
                <a:solidFill>
                  <a:srgbClr val="012D48"/>
                </a:solidFill>
              </a:defRPr>
            </a:lvl1pPr>
          </a:lstStyle>
          <a:p>
            <a:r>
              <a:rPr lang="it-IT"/>
              <a:t>CLICK TO INSERT TITLE</a:t>
            </a:r>
            <a:br>
              <a:rPr lang="it-IT"/>
            </a:b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2A12340-5FCD-9649-BE75-C70539D21FA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7973" y="787640"/>
            <a:ext cx="11548179" cy="7328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buNone/>
              <a:defRPr sz="2000" b="0" i="0">
                <a:solidFill>
                  <a:schemeClr val="accent2"/>
                </a:solidFill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Click to </a:t>
            </a:r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subtitle</a:t>
            </a:r>
            <a:endParaRPr lang="it-IT"/>
          </a:p>
          <a:p>
            <a:pPr lvl="0"/>
            <a:endParaRPr lang="it-IT"/>
          </a:p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1614E89-86FA-AB46-B4D9-0C51ABC47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3098" y="649889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1" i="0">
                <a:solidFill>
                  <a:srgbClr val="012D48"/>
                </a:solidFill>
                <a:latin typeface="Montserrat" pitchFamily="2" charset="77"/>
              </a:defRPr>
            </a:lvl1pPr>
          </a:lstStyle>
          <a:p>
            <a:fld id="{F5A7ACF5-056E-794D-B812-AF045101CF21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C8EAEFA-C1D9-EE4B-BE7D-828F208E2E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216" y="6547470"/>
            <a:ext cx="849520" cy="1747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8B0299E-2A25-4F4B-A450-57A28F9076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38716" y="6547757"/>
            <a:ext cx="151523" cy="174835"/>
          </a:xfrm>
          <a:prstGeom prst="rect">
            <a:avLst/>
          </a:prstGeom>
        </p:spPr>
      </p:pic>
      <p:sp>
        <p:nvSpPr>
          <p:cNvPr id="8" name="Segnaposto testo 38">
            <a:extLst>
              <a:ext uri="{FF2B5EF4-FFF2-40B4-BE49-F238E27FC236}">
                <a16:creationId xmlns:a16="http://schemas.microsoft.com/office/drawing/2014/main" id="{4D30174B-41F4-7F49-915C-1990B142B1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583" y="4304989"/>
            <a:ext cx="2746187" cy="20181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lang="it-IT" sz="1000" b="0" i="0" smtClean="0">
                <a:solidFill>
                  <a:srgbClr val="012D48"/>
                </a:solidFill>
                <a:effectLst/>
                <a:latin typeface="Montserrat" pitchFamily="2" charset="77"/>
              </a:defRPr>
            </a:lvl1pPr>
          </a:lstStyle>
          <a:p>
            <a:pPr lvl="0"/>
            <a:r>
              <a:rPr lang="it-IT"/>
              <a:t>Click to insert text</a:t>
            </a:r>
          </a:p>
        </p:txBody>
      </p:sp>
      <p:sp>
        <p:nvSpPr>
          <p:cNvPr id="9" name="Segnaposto immagine 14">
            <a:extLst>
              <a:ext uri="{FF2B5EF4-FFF2-40B4-BE49-F238E27FC236}">
                <a16:creationId xmlns:a16="http://schemas.microsoft.com/office/drawing/2014/main" id="{1233B7FE-E9B8-CF46-ABB1-EAD55F1011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974" y="1843969"/>
            <a:ext cx="2642857" cy="176537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r>
              <a:rPr lang="it-IT"/>
              <a:t>Image</a:t>
            </a:r>
          </a:p>
        </p:txBody>
      </p:sp>
      <p:sp>
        <p:nvSpPr>
          <p:cNvPr id="17" name="Segnaposto immagine 14">
            <a:extLst>
              <a:ext uri="{FF2B5EF4-FFF2-40B4-BE49-F238E27FC236}">
                <a16:creationId xmlns:a16="http://schemas.microsoft.com/office/drawing/2014/main" id="{DDEE7225-DCDD-414F-886E-257AD85D677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86305" y="1843969"/>
            <a:ext cx="2642857" cy="176537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r>
              <a:rPr lang="it-IT"/>
              <a:t>Image</a:t>
            </a:r>
          </a:p>
        </p:txBody>
      </p:sp>
      <p:sp>
        <p:nvSpPr>
          <p:cNvPr id="18" name="Segnaposto immagine 14">
            <a:extLst>
              <a:ext uri="{FF2B5EF4-FFF2-40B4-BE49-F238E27FC236}">
                <a16:creationId xmlns:a16="http://schemas.microsoft.com/office/drawing/2014/main" id="{54AE7CD2-EF6A-A241-AEE7-B0207B3613D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31636" y="1843969"/>
            <a:ext cx="2642857" cy="1765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it-IT"/>
              <a:t>Image</a:t>
            </a:r>
          </a:p>
        </p:txBody>
      </p:sp>
      <p:sp>
        <p:nvSpPr>
          <p:cNvPr id="19" name="Segnaposto immagine 14">
            <a:extLst>
              <a:ext uri="{FF2B5EF4-FFF2-40B4-BE49-F238E27FC236}">
                <a16:creationId xmlns:a16="http://schemas.microsoft.com/office/drawing/2014/main" id="{03A104C3-B346-BB44-8AF4-16F8E3691B4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76966" y="1843969"/>
            <a:ext cx="2642857" cy="1765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it-IT"/>
              <a:t>Image</a:t>
            </a:r>
          </a:p>
        </p:txBody>
      </p:sp>
      <p:sp>
        <p:nvSpPr>
          <p:cNvPr id="20" name="Segnaposto testo 38">
            <a:extLst>
              <a:ext uri="{FF2B5EF4-FFF2-40B4-BE49-F238E27FC236}">
                <a16:creationId xmlns:a16="http://schemas.microsoft.com/office/drawing/2014/main" id="{442EE0AD-0015-0745-A9D0-4FC6A9F8C7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12480" y="4304990"/>
            <a:ext cx="2746187" cy="20181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lang="it-IT" sz="1000" b="0" i="0" smtClean="0">
                <a:solidFill>
                  <a:srgbClr val="012D48"/>
                </a:solidFill>
                <a:effectLst/>
                <a:latin typeface="Montserrat" pitchFamily="2" charset="77"/>
              </a:defRPr>
            </a:lvl1pPr>
          </a:lstStyle>
          <a:p>
            <a:pPr lvl="0"/>
            <a:r>
              <a:rPr lang="it-IT"/>
              <a:t>Click to insert text</a:t>
            </a:r>
          </a:p>
        </p:txBody>
      </p:sp>
      <p:sp>
        <p:nvSpPr>
          <p:cNvPr id="21" name="Segnaposto testo 38">
            <a:extLst>
              <a:ext uri="{FF2B5EF4-FFF2-40B4-BE49-F238E27FC236}">
                <a16:creationId xmlns:a16="http://schemas.microsoft.com/office/drawing/2014/main" id="{C4759519-E86C-A640-90C5-A5B84035F5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57812" y="4304990"/>
            <a:ext cx="2746187" cy="20181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lang="it-IT" sz="1000" b="0" i="0" smtClean="0">
                <a:solidFill>
                  <a:srgbClr val="012D48"/>
                </a:solidFill>
                <a:effectLst/>
                <a:latin typeface="Montserrat" pitchFamily="2" charset="77"/>
              </a:defRPr>
            </a:lvl1pPr>
          </a:lstStyle>
          <a:p>
            <a:pPr lvl="0"/>
            <a:r>
              <a:rPr lang="it-IT"/>
              <a:t>Click to insert text</a:t>
            </a:r>
          </a:p>
        </p:txBody>
      </p:sp>
      <p:sp>
        <p:nvSpPr>
          <p:cNvPr id="22" name="Segnaposto testo 38">
            <a:extLst>
              <a:ext uri="{FF2B5EF4-FFF2-40B4-BE49-F238E27FC236}">
                <a16:creationId xmlns:a16="http://schemas.microsoft.com/office/drawing/2014/main" id="{FACFC079-32C5-D941-8E50-1978DE521B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19844" y="4304990"/>
            <a:ext cx="2746187" cy="20181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lang="it-IT" sz="1000" b="0" i="0" smtClean="0">
                <a:solidFill>
                  <a:srgbClr val="012D48"/>
                </a:solidFill>
                <a:effectLst/>
                <a:latin typeface="Montserrat" pitchFamily="2" charset="77"/>
              </a:defRPr>
            </a:lvl1pPr>
          </a:lstStyle>
          <a:p>
            <a:pPr lvl="0"/>
            <a:r>
              <a:rPr lang="it-IT"/>
              <a:t>Click to insert text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7D40BC32-7066-7C45-8919-FC5AD6EF47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7583" y="3796748"/>
            <a:ext cx="2686050" cy="5857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800" b="1" i="0">
                <a:latin typeface="Montserrat Black" pitchFamily="2" charset="77"/>
              </a:defRPr>
            </a:lvl1pPr>
          </a:lstStyle>
          <a:p>
            <a:pPr lvl="0"/>
            <a:r>
              <a:rPr lang="it-IT"/>
              <a:t>CLICK TO INSERT TITLE</a:t>
            </a:r>
          </a:p>
        </p:txBody>
      </p:sp>
      <p:sp>
        <p:nvSpPr>
          <p:cNvPr id="23" name="Segnaposto testo 9">
            <a:extLst>
              <a:ext uri="{FF2B5EF4-FFF2-40B4-BE49-F238E27FC236}">
                <a16:creationId xmlns:a16="http://schemas.microsoft.com/office/drawing/2014/main" id="{D1D09132-F56A-164B-9170-2A3E6913F4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99504" y="3796748"/>
            <a:ext cx="2686050" cy="5857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800" b="1" i="0">
                <a:latin typeface="Montserrat Black" pitchFamily="2" charset="77"/>
              </a:defRPr>
            </a:lvl1pPr>
          </a:lstStyle>
          <a:p>
            <a:pPr lvl="0"/>
            <a:r>
              <a:rPr lang="it-IT"/>
              <a:t>CLICK TO INSERT TITLE</a:t>
            </a:r>
          </a:p>
        </p:txBody>
      </p:sp>
      <p:sp>
        <p:nvSpPr>
          <p:cNvPr id="24" name="Segnaposto testo 9">
            <a:extLst>
              <a:ext uri="{FF2B5EF4-FFF2-40B4-BE49-F238E27FC236}">
                <a16:creationId xmlns:a16="http://schemas.microsoft.com/office/drawing/2014/main" id="{6796F29C-C01A-034A-B210-F41EA689F5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41487" y="3796748"/>
            <a:ext cx="2686050" cy="5857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800" b="1" i="0">
                <a:latin typeface="Montserrat Black" pitchFamily="2" charset="77"/>
              </a:defRPr>
            </a:lvl1pPr>
          </a:lstStyle>
          <a:p>
            <a:pPr lvl="0"/>
            <a:r>
              <a:rPr lang="it-IT"/>
              <a:t>CLICK TO INSERT TITLE</a:t>
            </a:r>
          </a:p>
        </p:txBody>
      </p:sp>
      <p:sp>
        <p:nvSpPr>
          <p:cNvPr id="25" name="Segnaposto testo 9">
            <a:extLst>
              <a:ext uri="{FF2B5EF4-FFF2-40B4-BE49-F238E27FC236}">
                <a16:creationId xmlns:a16="http://schemas.microsoft.com/office/drawing/2014/main" id="{1D1952DF-ACED-7942-9850-0F1E38E720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03348" y="3796748"/>
            <a:ext cx="2686050" cy="5857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800" b="1" i="0">
                <a:latin typeface="Montserrat Black" pitchFamily="2" charset="77"/>
              </a:defRPr>
            </a:lvl1pPr>
          </a:lstStyle>
          <a:p>
            <a:pPr lvl="0"/>
            <a:r>
              <a:rPr lang="it-IT"/>
              <a:t>CLICK TO INSERT TITLE</a:t>
            </a:r>
          </a:p>
        </p:txBody>
      </p:sp>
    </p:spTree>
    <p:extLst>
      <p:ext uri="{BB962C8B-B14F-4D97-AF65-F5344CB8AC3E}">
        <p14:creationId xmlns:p14="http://schemas.microsoft.com/office/powerpoint/2010/main" val="1836157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 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id="{AD7EA422-86AC-C87B-45A6-9D8D437117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00750" y="6486708"/>
            <a:ext cx="246862" cy="241092"/>
          </a:xfrm>
        </p:spPr>
        <p:txBody>
          <a:bodyPr/>
          <a:lstStyle/>
          <a:p>
            <a:r>
              <a:rPr lang="it-IT" err="1"/>
              <a:t>n</a:t>
            </a:r>
            <a:endParaRPr lang="it-IT"/>
          </a:p>
        </p:txBody>
      </p:sp>
      <p:pic>
        <p:nvPicPr>
          <p:cNvPr id="9" name="Immagine" descr="Immagine">
            <a:extLst>
              <a:ext uri="{FF2B5EF4-FFF2-40B4-BE49-F238E27FC236}">
                <a16:creationId xmlns:a16="http://schemas.microsoft.com/office/drawing/2014/main" id="{A5E6DE5E-B95A-2B75-3256-4B39047C5E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magine">
            <a:extLst>
              <a:ext uri="{FF2B5EF4-FFF2-40B4-BE49-F238E27FC236}">
                <a16:creationId xmlns:a16="http://schemas.microsoft.com/office/drawing/2014/main" id="{112D5E6A-B7BC-69F3-4277-14DF9E9A70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3074" y="0"/>
            <a:ext cx="6562356" cy="665155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Linea">
            <a:extLst>
              <a:ext uri="{FF2B5EF4-FFF2-40B4-BE49-F238E27FC236}">
                <a16:creationId xmlns:a16="http://schemas.microsoft.com/office/drawing/2014/main" id="{879F5738-4E21-0DC4-7662-E31EC25846A4}"/>
              </a:ext>
            </a:extLst>
          </p:cNvPr>
          <p:cNvSpPr/>
          <p:nvPr userDrawn="1"/>
        </p:nvSpPr>
        <p:spPr>
          <a:xfrm flipV="1">
            <a:off x="0" y="6642846"/>
            <a:ext cx="8495962" cy="3246"/>
          </a:xfrm>
          <a:prstGeom prst="line">
            <a:avLst/>
          </a:prstGeom>
          <a:ln w="25400">
            <a:solidFill>
              <a:srgbClr val="80BC52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3" name="Segnaposto testo 5">
            <a:extLst>
              <a:ext uri="{FF2B5EF4-FFF2-40B4-BE49-F238E27FC236}">
                <a16:creationId xmlns:a16="http://schemas.microsoft.com/office/drawing/2014/main" id="{3F87145F-D943-5EEE-40D8-6D322A683E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545" y="1379727"/>
            <a:ext cx="1800000" cy="2353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9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/>
              <a:t>CITY NAME</a:t>
            </a:r>
          </a:p>
        </p:txBody>
      </p:sp>
      <p:sp>
        <p:nvSpPr>
          <p:cNvPr id="4" name="Segnaposto testo 5">
            <a:extLst>
              <a:ext uri="{FF2B5EF4-FFF2-40B4-BE49-F238E27FC236}">
                <a16:creationId xmlns:a16="http://schemas.microsoft.com/office/drawing/2014/main" id="{7FC899E9-F61A-8CC0-C507-23E73E6468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545" y="1850796"/>
            <a:ext cx="1800000" cy="7136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 err="1"/>
              <a:t>Address</a:t>
            </a:r>
            <a:endParaRPr lang="it-IT"/>
          </a:p>
          <a:p>
            <a:pPr lvl="0"/>
            <a:r>
              <a:rPr lang="it-IT" err="1"/>
              <a:t>postal</a:t>
            </a:r>
            <a:r>
              <a:rPr lang="it-IT"/>
              <a:t> code</a:t>
            </a:r>
          </a:p>
        </p:txBody>
      </p:sp>
      <p:sp>
        <p:nvSpPr>
          <p:cNvPr id="5" name="Segnaposto testo 5">
            <a:extLst>
              <a:ext uri="{FF2B5EF4-FFF2-40B4-BE49-F238E27FC236}">
                <a16:creationId xmlns:a16="http://schemas.microsoft.com/office/drawing/2014/main" id="{DC0004E8-9299-FAA7-C7EB-B0B17585A9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545" y="1679244"/>
            <a:ext cx="1800000" cy="2353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 err="1"/>
              <a:t>phone</a:t>
            </a:r>
            <a:r>
              <a:rPr lang="it-IT"/>
              <a:t> </a:t>
            </a:r>
            <a:r>
              <a:rPr lang="it-IT" err="1"/>
              <a:t>number</a:t>
            </a:r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FE7287A-747D-8C4A-76A4-C9FD826A6C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98754" y="1379727"/>
            <a:ext cx="1800000" cy="2353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9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/>
              <a:t>CITY NAME</a:t>
            </a:r>
          </a:p>
        </p:txBody>
      </p:sp>
      <p:sp>
        <p:nvSpPr>
          <p:cNvPr id="7" name="Segnaposto testo 5">
            <a:extLst>
              <a:ext uri="{FF2B5EF4-FFF2-40B4-BE49-F238E27FC236}">
                <a16:creationId xmlns:a16="http://schemas.microsoft.com/office/drawing/2014/main" id="{C75C5616-2151-27A6-E7BA-60BA97142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98754" y="1850795"/>
            <a:ext cx="1800000" cy="7136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 err="1"/>
              <a:t>Address</a:t>
            </a:r>
            <a:endParaRPr lang="it-IT"/>
          </a:p>
          <a:p>
            <a:pPr lvl="0"/>
            <a:r>
              <a:rPr lang="it-IT" err="1"/>
              <a:t>postal</a:t>
            </a:r>
            <a:r>
              <a:rPr lang="it-IT"/>
              <a:t> code</a:t>
            </a:r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C65774E7-9652-7132-EC64-03472C738A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98754" y="1679244"/>
            <a:ext cx="1800000" cy="2353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 err="1"/>
              <a:t>phone</a:t>
            </a:r>
            <a:r>
              <a:rPr lang="it-IT"/>
              <a:t> </a:t>
            </a:r>
            <a:r>
              <a:rPr lang="it-IT" err="1"/>
              <a:t>number</a:t>
            </a:r>
            <a:endParaRPr lang="it-IT"/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BD90D906-12EF-903D-D6B8-7B5B3FC77F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6000" y="1379728"/>
            <a:ext cx="1800000" cy="2482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9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/>
              <a:t>CITY NAME</a:t>
            </a:r>
          </a:p>
        </p:txBody>
      </p:sp>
      <p:sp>
        <p:nvSpPr>
          <p:cNvPr id="12" name="Segnaposto testo 5">
            <a:extLst>
              <a:ext uri="{FF2B5EF4-FFF2-40B4-BE49-F238E27FC236}">
                <a16:creationId xmlns:a16="http://schemas.microsoft.com/office/drawing/2014/main" id="{442E0ECC-DDFD-5B0A-91D6-3075540180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96000" y="1873229"/>
            <a:ext cx="1800000" cy="7117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 err="1"/>
              <a:t>Address</a:t>
            </a:r>
            <a:endParaRPr lang="it-IT"/>
          </a:p>
          <a:p>
            <a:pPr lvl="0"/>
            <a:r>
              <a:rPr lang="it-IT" err="1"/>
              <a:t>postal</a:t>
            </a:r>
            <a:r>
              <a:rPr lang="it-IT"/>
              <a:t> code</a:t>
            </a:r>
          </a:p>
        </p:txBody>
      </p:sp>
      <p:sp>
        <p:nvSpPr>
          <p:cNvPr id="13" name="Segnaposto testo 5">
            <a:extLst>
              <a:ext uri="{FF2B5EF4-FFF2-40B4-BE49-F238E27FC236}">
                <a16:creationId xmlns:a16="http://schemas.microsoft.com/office/drawing/2014/main" id="{E46325C9-0423-50D7-6EEA-E33407D9F2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96000" y="1679245"/>
            <a:ext cx="1800000" cy="2288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 err="1"/>
              <a:t>phone</a:t>
            </a:r>
            <a:r>
              <a:rPr lang="it-IT"/>
              <a:t> </a:t>
            </a:r>
            <a:r>
              <a:rPr lang="it-IT" err="1"/>
              <a:t>number</a:t>
            </a:r>
            <a:endParaRPr lang="it-IT"/>
          </a:p>
        </p:txBody>
      </p:sp>
      <p:sp>
        <p:nvSpPr>
          <p:cNvPr id="15" name="Segnaposto testo 5">
            <a:extLst>
              <a:ext uri="{FF2B5EF4-FFF2-40B4-BE49-F238E27FC236}">
                <a16:creationId xmlns:a16="http://schemas.microsoft.com/office/drawing/2014/main" id="{C9FB74BE-48F0-9F19-56E4-9B5C84F3C7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4545" y="2826562"/>
            <a:ext cx="1800000" cy="2353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9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/>
              <a:t>CITY NAME</a:t>
            </a:r>
          </a:p>
        </p:txBody>
      </p:sp>
      <p:sp>
        <p:nvSpPr>
          <p:cNvPr id="17" name="Segnaposto testo 5">
            <a:extLst>
              <a:ext uri="{FF2B5EF4-FFF2-40B4-BE49-F238E27FC236}">
                <a16:creationId xmlns:a16="http://schemas.microsoft.com/office/drawing/2014/main" id="{9D66FAF5-6FD3-F6A9-B4EF-37EE25B966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545" y="3297631"/>
            <a:ext cx="1800000" cy="7136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 err="1"/>
              <a:t>Address</a:t>
            </a:r>
            <a:endParaRPr lang="it-IT"/>
          </a:p>
          <a:p>
            <a:pPr lvl="0"/>
            <a:r>
              <a:rPr lang="it-IT" err="1"/>
              <a:t>postal</a:t>
            </a:r>
            <a:r>
              <a:rPr lang="it-IT"/>
              <a:t> code</a:t>
            </a:r>
          </a:p>
        </p:txBody>
      </p:sp>
      <p:sp>
        <p:nvSpPr>
          <p:cNvPr id="19" name="Segnaposto testo 5">
            <a:extLst>
              <a:ext uri="{FF2B5EF4-FFF2-40B4-BE49-F238E27FC236}">
                <a16:creationId xmlns:a16="http://schemas.microsoft.com/office/drawing/2014/main" id="{8A87FE3C-82EA-DFF3-B318-2BC7E25600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4545" y="3126079"/>
            <a:ext cx="1800000" cy="2353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 err="1"/>
              <a:t>phone</a:t>
            </a:r>
            <a:r>
              <a:rPr lang="it-IT"/>
              <a:t> </a:t>
            </a:r>
            <a:r>
              <a:rPr lang="it-IT" err="1"/>
              <a:t>number</a:t>
            </a:r>
            <a:endParaRPr lang="it-IT"/>
          </a:p>
        </p:txBody>
      </p:sp>
      <p:sp>
        <p:nvSpPr>
          <p:cNvPr id="20" name="Segnaposto testo 5">
            <a:extLst>
              <a:ext uri="{FF2B5EF4-FFF2-40B4-BE49-F238E27FC236}">
                <a16:creationId xmlns:a16="http://schemas.microsoft.com/office/drawing/2014/main" id="{2750D674-EEEF-CFD7-1460-F2F79B9846D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98754" y="2826562"/>
            <a:ext cx="1800000" cy="2353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9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/>
              <a:t>CITY NAME</a:t>
            </a:r>
          </a:p>
        </p:txBody>
      </p:sp>
      <p:sp>
        <p:nvSpPr>
          <p:cNvPr id="21" name="Segnaposto testo 5">
            <a:extLst>
              <a:ext uri="{FF2B5EF4-FFF2-40B4-BE49-F238E27FC236}">
                <a16:creationId xmlns:a16="http://schemas.microsoft.com/office/drawing/2014/main" id="{A5AD4A0B-9A9E-6CF2-8C96-EA85F1C36EF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98754" y="3297630"/>
            <a:ext cx="1800000" cy="7136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 err="1"/>
              <a:t>Address</a:t>
            </a:r>
            <a:endParaRPr lang="it-IT"/>
          </a:p>
          <a:p>
            <a:pPr lvl="0"/>
            <a:r>
              <a:rPr lang="it-IT" err="1"/>
              <a:t>postal</a:t>
            </a:r>
            <a:r>
              <a:rPr lang="it-IT"/>
              <a:t> code</a:t>
            </a:r>
          </a:p>
        </p:txBody>
      </p:sp>
      <p:sp>
        <p:nvSpPr>
          <p:cNvPr id="22" name="Segnaposto testo 5">
            <a:extLst>
              <a:ext uri="{FF2B5EF4-FFF2-40B4-BE49-F238E27FC236}">
                <a16:creationId xmlns:a16="http://schemas.microsoft.com/office/drawing/2014/main" id="{DE18D875-CC7F-FFCD-FC87-BA58B074C65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98754" y="3126079"/>
            <a:ext cx="1800000" cy="2353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 err="1"/>
              <a:t>phone</a:t>
            </a:r>
            <a:r>
              <a:rPr lang="it-IT"/>
              <a:t> </a:t>
            </a:r>
            <a:r>
              <a:rPr lang="it-IT" err="1"/>
              <a:t>number</a:t>
            </a:r>
            <a:endParaRPr lang="it-IT"/>
          </a:p>
        </p:txBody>
      </p:sp>
      <p:sp>
        <p:nvSpPr>
          <p:cNvPr id="23" name="Segnaposto testo 5">
            <a:extLst>
              <a:ext uri="{FF2B5EF4-FFF2-40B4-BE49-F238E27FC236}">
                <a16:creationId xmlns:a16="http://schemas.microsoft.com/office/drawing/2014/main" id="{8740200A-FD99-3C5F-1115-A45F3A0E6D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96000" y="2826563"/>
            <a:ext cx="1800000" cy="2528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9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/>
              <a:t>CITY NAME</a:t>
            </a:r>
          </a:p>
        </p:txBody>
      </p:sp>
      <p:sp>
        <p:nvSpPr>
          <p:cNvPr id="24" name="Segnaposto testo 5">
            <a:extLst>
              <a:ext uri="{FF2B5EF4-FFF2-40B4-BE49-F238E27FC236}">
                <a16:creationId xmlns:a16="http://schemas.microsoft.com/office/drawing/2014/main" id="{4B601153-50B1-A9E7-A57F-5C7A856013C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96000" y="3320064"/>
            <a:ext cx="1800000" cy="7117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 err="1"/>
              <a:t>Address</a:t>
            </a:r>
            <a:endParaRPr lang="it-IT"/>
          </a:p>
          <a:p>
            <a:pPr lvl="0"/>
            <a:r>
              <a:rPr lang="it-IT" err="1"/>
              <a:t>postal</a:t>
            </a:r>
            <a:r>
              <a:rPr lang="it-IT"/>
              <a:t> code</a:t>
            </a:r>
          </a:p>
        </p:txBody>
      </p:sp>
      <p:sp>
        <p:nvSpPr>
          <p:cNvPr id="25" name="Segnaposto testo 5">
            <a:extLst>
              <a:ext uri="{FF2B5EF4-FFF2-40B4-BE49-F238E27FC236}">
                <a16:creationId xmlns:a16="http://schemas.microsoft.com/office/drawing/2014/main" id="{2725E287-CB4F-6A9B-34B5-876DA573CE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296000" y="3126080"/>
            <a:ext cx="1800000" cy="2288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 err="1"/>
              <a:t>phone</a:t>
            </a:r>
            <a:r>
              <a:rPr lang="it-IT"/>
              <a:t> </a:t>
            </a:r>
            <a:r>
              <a:rPr lang="it-IT" err="1"/>
              <a:t>number</a:t>
            </a:r>
            <a:endParaRPr lang="it-IT"/>
          </a:p>
        </p:txBody>
      </p:sp>
      <p:sp>
        <p:nvSpPr>
          <p:cNvPr id="26" name="Segnaposto testo 5">
            <a:extLst>
              <a:ext uri="{FF2B5EF4-FFF2-40B4-BE49-F238E27FC236}">
                <a16:creationId xmlns:a16="http://schemas.microsoft.com/office/drawing/2014/main" id="{4326B16C-20FC-064A-7616-856A0E9B97F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4545" y="4273398"/>
            <a:ext cx="1800000" cy="2353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9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/>
              <a:t>CITY NAME</a:t>
            </a:r>
          </a:p>
        </p:txBody>
      </p:sp>
      <p:sp>
        <p:nvSpPr>
          <p:cNvPr id="27" name="Segnaposto testo 5">
            <a:extLst>
              <a:ext uri="{FF2B5EF4-FFF2-40B4-BE49-F238E27FC236}">
                <a16:creationId xmlns:a16="http://schemas.microsoft.com/office/drawing/2014/main" id="{83CC4751-06E7-9B34-3582-43287109B07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4545" y="4744467"/>
            <a:ext cx="1800000" cy="7136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 err="1"/>
              <a:t>Address</a:t>
            </a:r>
            <a:endParaRPr lang="it-IT"/>
          </a:p>
          <a:p>
            <a:pPr lvl="0"/>
            <a:r>
              <a:rPr lang="it-IT" err="1"/>
              <a:t>postal</a:t>
            </a:r>
            <a:r>
              <a:rPr lang="it-IT"/>
              <a:t> code</a:t>
            </a:r>
          </a:p>
        </p:txBody>
      </p:sp>
      <p:sp>
        <p:nvSpPr>
          <p:cNvPr id="28" name="Segnaposto testo 5">
            <a:extLst>
              <a:ext uri="{FF2B5EF4-FFF2-40B4-BE49-F238E27FC236}">
                <a16:creationId xmlns:a16="http://schemas.microsoft.com/office/drawing/2014/main" id="{C13758C0-0251-9FE6-E3C0-23460EC50D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94545" y="4572915"/>
            <a:ext cx="1800000" cy="2353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 err="1"/>
              <a:t>phone</a:t>
            </a:r>
            <a:r>
              <a:rPr lang="it-IT"/>
              <a:t> </a:t>
            </a:r>
            <a:r>
              <a:rPr lang="it-IT" err="1"/>
              <a:t>number</a:t>
            </a:r>
            <a:endParaRPr lang="it-IT"/>
          </a:p>
        </p:txBody>
      </p:sp>
      <p:sp>
        <p:nvSpPr>
          <p:cNvPr id="29" name="Segnaposto testo 5">
            <a:extLst>
              <a:ext uri="{FF2B5EF4-FFF2-40B4-BE49-F238E27FC236}">
                <a16:creationId xmlns:a16="http://schemas.microsoft.com/office/drawing/2014/main" id="{73333CEB-A6BD-E503-60AD-EBF69DC9AC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298754" y="4273398"/>
            <a:ext cx="1800000" cy="22844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9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/>
              <a:t>CITY NAME</a:t>
            </a:r>
          </a:p>
        </p:txBody>
      </p:sp>
      <p:sp>
        <p:nvSpPr>
          <p:cNvPr id="30" name="Segnaposto testo 5">
            <a:extLst>
              <a:ext uri="{FF2B5EF4-FFF2-40B4-BE49-F238E27FC236}">
                <a16:creationId xmlns:a16="http://schemas.microsoft.com/office/drawing/2014/main" id="{82A788E2-64A1-7300-6F37-8BD77144D98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98754" y="4744466"/>
            <a:ext cx="1800000" cy="7136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 err="1"/>
              <a:t>Address</a:t>
            </a:r>
            <a:endParaRPr lang="it-IT"/>
          </a:p>
          <a:p>
            <a:pPr lvl="0"/>
            <a:r>
              <a:rPr lang="it-IT" err="1"/>
              <a:t>postal</a:t>
            </a:r>
            <a:r>
              <a:rPr lang="it-IT"/>
              <a:t> code</a:t>
            </a:r>
          </a:p>
        </p:txBody>
      </p:sp>
      <p:sp>
        <p:nvSpPr>
          <p:cNvPr id="31" name="Segnaposto testo 5">
            <a:extLst>
              <a:ext uri="{FF2B5EF4-FFF2-40B4-BE49-F238E27FC236}">
                <a16:creationId xmlns:a16="http://schemas.microsoft.com/office/drawing/2014/main" id="{187CBB59-8D9E-23B9-9B48-4C88792A1D1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298754" y="4572915"/>
            <a:ext cx="1800000" cy="2353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 err="1"/>
              <a:t>phone</a:t>
            </a:r>
            <a:r>
              <a:rPr lang="it-IT"/>
              <a:t> </a:t>
            </a:r>
            <a:r>
              <a:rPr lang="it-IT" err="1"/>
              <a:t>number</a:t>
            </a:r>
            <a:endParaRPr lang="it-IT"/>
          </a:p>
        </p:txBody>
      </p:sp>
      <p:sp>
        <p:nvSpPr>
          <p:cNvPr id="32" name="Segnaposto testo 5">
            <a:extLst>
              <a:ext uri="{FF2B5EF4-FFF2-40B4-BE49-F238E27FC236}">
                <a16:creationId xmlns:a16="http://schemas.microsoft.com/office/drawing/2014/main" id="{B218C6C7-8879-908A-89FB-C68DB8B21CE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296000" y="4273399"/>
            <a:ext cx="1800000" cy="2357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9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/>
              <a:t>CITY NAME</a:t>
            </a:r>
          </a:p>
        </p:txBody>
      </p:sp>
      <p:sp>
        <p:nvSpPr>
          <p:cNvPr id="33" name="Segnaposto testo 5">
            <a:extLst>
              <a:ext uri="{FF2B5EF4-FFF2-40B4-BE49-F238E27FC236}">
                <a16:creationId xmlns:a16="http://schemas.microsoft.com/office/drawing/2014/main" id="{06C27E55-60E2-E5DC-3A37-B75996C9079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96000" y="4766900"/>
            <a:ext cx="1800000" cy="7117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 err="1"/>
              <a:t>Address</a:t>
            </a:r>
            <a:endParaRPr lang="it-IT"/>
          </a:p>
          <a:p>
            <a:pPr lvl="0"/>
            <a:r>
              <a:rPr lang="it-IT" err="1"/>
              <a:t>postal</a:t>
            </a:r>
            <a:r>
              <a:rPr lang="it-IT"/>
              <a:t> code</a:t>
            </a:r>
          </a:p>
        </p:txBody>
      </p:sp>
      <p:sp>
        <p:nvSpPr>
          <p:cNvPr id="34" name="Segnaposto testo 5">
            <a:extLst>
              <a:ext uri="{FF2B5EF4-FFF2-40B4-BE49-F238E27FC236}">
                <a16:creationId xmlns:a16="http://schemas.microsoft.com/office/drawing/2014/main" id="{1CAF3196-529A-5342-F64F-BC323A3EC84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96000" y="4572916"/>
            <a:ext cx="1800000" cy="2288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 err="1"/>
              <a:t>phone</a:t>
            </a:r>
            <a:r>
              <a:rPr lang="it-IT"/>
              <a:t> </a:t>
            </a:r>
            <a:r>
              <a:rPr lang="it-IT" err="1"/>
              <a:t>number</a:t>
            </a:r>
            <a:endParaRPr lang="it-IT"/>
          </a:p>
        </p:txBody>
      </p:sp>
      <p:sp>
        <p:nvSpPr>
          <p:cNvPr id="2" name="Segnaposto testo 5">
            <a:extLst>
              <a:ext uri="{FF2B5EF4-FFF2-40B4-BE49-F238E27FC236}">
                <a16:creationId xmlns:a16="http://schemas.microsoft.com/office/drawing/2014/main" id="{C1B92380-F037-C61D-ED29-479C53DF1CB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35636" y="6070209"/>
            <a:ext cx="4755488" cy="3931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500" b="0" i="0">
                <a:solidFill>
                  <a:schemeClr val="bg1"/>
                </a:solidFill>
                <a:latin typeface="Montserrat ExtraLight" pitchFamily="2" charset="77"/>
              </a:defRPr>
            </a:lvl1pPr>
          </a:lstStyle>
          <a:p>
            <a:pPr lvl="0"/>
            <a:r>
              <a:rPr lang="it-IT"/>
              <a:t>COUNTRY@LEYTON.COM</a:t>
            </a:r>
          </a:p>
        </p:txBody>
      </p:sp>
    </p:spTree>
    <p:extLst>
      <p:ext uri="{BB962C8B-B14F-4D97-AF65-F5344CB8AC3E}">
        <p14:creationId xmlns:p14="http://schemas.microsoft.com/office/powerpoint/2010/main" val="3423799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077957" y="5755406"/>
            <a:ext cx="741508" cy="7415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335090"/>
            <a:ext cx="10210165" cy="925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3680" y="1695193"/>
            <a:ext cx="11053445" cy="3718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s.gov/credits-deductions/energy-efficient-commercial-buildings-deduction" TargetMode="External"/><Relationship Id="rId2" Type="http://schemas.openxmlformats.org/officeDocument/2006/relationships/hyperlink" Target="https://www.irs.gov/newsroom/irs-builders-of-qualified-new-energy-efficient-homes-might-qualify-for-an-expanded-tax-credit-under-section-45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pa.gov/lmop/renewable-electricity-production-tax-credit-information" TargetMode="External"/><Relationship Id="rId5" Type="http://schemas.openxmlformats.org/officeDocument/2006/relationships/hyperlink" Target="https://www.irs.gov/credits-deductions/alternative-fuel-vehicle-refueling-property-credit" TargetMode="External"/><Relationship Id="rId4" Type="http://schemas.openxmlformats.org/officeDocument/2006/relationships/hyperlink" Target="https://www.epa.gov/green-power-markets/summary-inflation-reduction-act-provisions-related-renewable-energ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3.png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congress.gov/bill/119th-congress/house-bill/1/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eclio.com/entry/2027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rymedia.com/articles/politics/house-republicans-nuke-incentives-for-clean-energy-except-nuclear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rymedia.com/articles/carbon-free-buildings/home-energy-tax-credits-budget" TargetMode="External"/><Relationship Id="rId2" Type="http://schemas.openxmlformats.org/officeDocument/2006/relationships/hyperlink" Target="https://www.canarymedia.com/articles/politics/house-republicans-nuke-incentives-for-clean-energy-except-nuclea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energysage.com/news/congress-threatens-to-end-solar-tax-credi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electrek.co/2025/05/22/tesla-tsla-badly-affected-trumps-big-beautiful-bill-gop-passed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28550-9552-5808-0071-72B30D2D4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ty with many tall buildings&#10;&#10;AI-generated content may be incorrect.">
            <a:extLst>
              <a:ext uri="{FF2B5EF4-FFF2-40B4-BE49-F238E27FC236}">
                <a16:creationId xmlns:a16="http://schemas.microsoft.com/office/drawing/2014/main" id="{AA93D0A6-084D-34B2-EA07-D57EF80B1B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76201"/>
            <a:ext cx="12268200" cy="818697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59A24FF-6B61-36DD-2233-ABA41534DB79}"/>
              </a:ext>
            </a:extLst>
          </p:cNvPr>
          <p:cNvSpPr txBox="1">
            <a:spLocks/>
          </p:cNvSpPr>
          <p:nvPr/>
        </p:nvSpPr>
        <p:spPr>
          <a:xfrm>
            <a:off x="304800" y="2286000"/>
            <a:ext cx="9220200" cy="1600200"/>
          </a:xfrm>
          <a:prstGeom prst="rect">
            <a:avLst/>
          </a:prstGeom>
          <a:solidFill>
            <a:srgbClr val="F47B2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6400" kern="1200" cap="all">
                <a:solidFill>
                  <a:schemeClr val="tx1"/>
                </a:solidFill>
                <a:latin typeface="Knockout HTFLiteweight" pitchFamily="2" charset="0"/>
                <a:ea typeface="+mj-ea"/>
                <a:cs typeface="Knockout-HTF30-JuniorWelterwt"/>
              </a:defRPr>
            </a:lvl1pPr>
          </a:lstStyle>
          <a:p>
            <a:r>
              <a:rPr lang="en-US" sz="4400" dirty="0"/>
              <a:t>Understanding Current Federal Tax Credit Opportunities &amp; The Budget making Process </a:t>
            </a:r>
          </a:p>
        </p:txBody>
      </p:sp>
      <p:pic>
        <p:nvPicPr>
          <p:cNvPr id="3" name="Picture 2" descr="A blue and orange logo&#10;&#10;AI-generated content may be incorrect.">
            <a:extLst>
              <a:ext uri="{FF2B5EF4-FFF2-40B4-BE49-F238E27FC236}">
                <a16:creationId xmlns:a16="http://schemas.microsoft.com/office/drawing/2014/main" id="{7D29BEB0-65FC-EFFD-3DB1-515596A692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476744"/>
            <a:ext cx="1371600" cy="137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18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AE6FB264-BD4A-9344-F851-E9E683847AB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AE6FB264-BD4A-9344-F851-E9E683847A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0">
            <a:extLst>
              <a:ext uri="{FF2B5EF4-FFF2-40B4-BE49-F238E27FC236}">
                <a16:creationId xmlns:a16="http://schemas.microsoft.com/office/drawing/2014/main" id="{E3AF95A9-CF6B-EFCB-F995-4968D2D022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Montserrat"/>
              </a:rPr>
              <a:t>Commercial Real Estate Incentives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85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538BE1-9EC4-B577-DBD5-90C645B4B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Commercial Real Estate Incentives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D21DE3-DF2C-A5CE-D42A-8177B7D78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>
                <a:solidFill>
                  <a:srgbClr val="80BC52"/>
                </a:solidFill>
              </a:rPr>
              <a:t>MOST LIKELY APPLICABLE FOR A BETTER CITY MEMBERS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0976742-19FC-0CA2-5E73-9B2AB7F0C27F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838201" y="1469604"/>
          <a:ext cx="10515597" cy="466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45076">
                  <a:extLst>
                    <a:ext uri="{9D8B030D-6E8A-4147-A177-3AD203B41FA5}">
                      <a16:colId xmlns:a16="http://schemas.microsoft.com/office/drawing/2014/main" val="926712505"/>
                    </a:ext>
                  </a:extLst>
                </a:gridCol>
                <a:gridCol w="1709783">
                  <a:extLst>
                    <a:ext uri="{9D8B030D-6E8A-4147-A177-3AD203B41FA5}">
                      <a16:colId xmlns:a16="http://schemas.microsoft.com/office/drawing/2014/main" val="3298624551"/>
                    </a:ext>
                  </a:extLst>
                </a:gridCol>
                <a:gridCol w="1660660">
                  <a:extLst>
                    <a:ext uri="{9D8B030D-6E8A-4147-A177-3AD203B41FA5}">
                      <a16:colId xmlns:a16="http://schemas.microsoft.com/office/drawing/2014/main" val="1578321736"/>
                    </a:ext>
                  </a:extLst>
                </a:gridCol>
                <a:gridCol w="4700078">
                  <a:extLst>
                    <a:ext uri="{9D8B030D-6E8A-4147-A177-3AD203B41FA5}">
                      <a16:colId xmlns:a16="http://schemas.microsoft.com/office/drawing/2014/main" val="1012393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Montserrat" panose="00000500000000000000" pitchFamily="2" charset="0"/>
                        </a:rPr>
                        <a:t>Incentive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Montserrat" panose="00000500000000000000" pitchFamily="2" charset="0"/>
                        </a:rPr>
                        <a:t>Tax Code 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Montserrat" panose="00000500000000000000" pitchFamily="2" charset="0"/>
                        </a:rPr>
                        <a:t>Gov Website 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Montserrat" panose="00000500000000000000" pitchFamily="2" charset="0"/>
                        </a:rPr>
                        <a:t>Audience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761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Montserrat" panose="00000500000000000000" pitchFamily="2" charset="0"/>
                        </a:rPr>
                        <a:t>Energy Efficient Homes 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Montserrat" panose="00000500000000000000" pitchFamily="2" charset="0"/>
                        </a:rPr>
                        <a:t>§45L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</a:t>
                      </a:r>
                      <a:endParaRPr lang="en-US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Montserrat" panose="00000500000000000000" pitchFamily="2" charset="0"/>
                        </a:rPr>
                        <a:t>Single and multifamily home builders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767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Montserrat" panose="00000500000000000000" pitchFamily="2" charset="0"/>
                        </a:rPr>
                        <a:t>Energy Efficient Commercial Buildings Deduction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Montserrat" panose="00000500000000000000" pitchFamily="2" charset="0"/>
                        </a:rPr>
                        <a:t>§179D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</a:t>
                      </a:r>
                      <a:endParaRPr lang="en-US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Montserrat" panose="00000500000000000000" pitchFamily="2" charset="0"/>
                        </a:rPr>
                        <a:t>Owners of commercial buildings, designers of buildings for not-for-profit owners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660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Montserrat" panose="00000500000000000000" pitchFamily="2" charset="0"/>
                        </a:rPr>
                        <a:t>Investment Tax 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Montserrat" panose="00000500000000000000" pitchFamily="2" charset="0"/>
                        </a:rPr>
                        <a:t>§48 / §48E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</a:t>
                      </a:r>
                      <a:endParaRPr lang="en-US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Montserrat" panose="00000500000000000000" pitchFamily="2" charset="0"/>
                        </a:rPr>
                        <a:t>Anyone installing qualifying clean energy property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208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Montserrat" panose="00000500000000000000" pitchFamily="2" charset="0"/>
                        </a:rPr>
                        <a:t>Alternative Fuel Vehicle 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Montserrat" panose="00000500000000000000" pitchFamily="2" charset="0"/>
                        </a:rPr>
                        <a:t>§30C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</a:t>
                      </a:r>
                      <a:endParaRPr lang="en-US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Montserrat" panose="00000500000000000000" pitchFamily="2" charset="0"/>
                        </a:rPr>
                        <a:t>Properties with alternative fuel sources like electric chargers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07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Montserrat" panose="00000500000000000000" pitchFamily="2" charset="0"/>
                        </a:rPr>
                        <a:t>Production Tax 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Montserrat" panose="00000500000000000000" pitchFamily="2" charset="0"/>
                        </a:rPr>
                        <a:t>§45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</a:t>
                      </a:r>
                      <a:endParaRPr lang="en-US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ontserrat" panose="00000500000000000000" pitchFamily="2" charset="0"/>
                        </a:rPr>
                        <a:t>Primarily utility grade renewable energy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899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031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7EDADC-B0EA-884B-AC56-2ACFF208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Montserrat "/>
              </a:rPr>
              <a:t>COMMERCIAL REAL ESTATE &amp; ENERGY EFFICIENCY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7A74EA0-AF6E-DF4E-AD15-793ECFBD9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i="1">
                <a:latin typeface="Montserrat Light" panose="00000400000000000000" pitchFamily="2" charset="0"/>
              </a:rPr>
              <a:t>OUR SERVICES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F6E1F70-A38B-0A41-8051-76B3B021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ACF5-056E-794D-B812-AF045101CF21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F11AE43-FDD9-1941-AA9C-6AD077FD18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583" y="3984949"/>
            <a:ext cx="2746187" cy="2018159"/>
          </a:xfrm>
        </p:spPr>
        <p:txBody>
          <a:bodyPr/>
          <a:lstStyle/>
          <a:p>
            <a:pPr marL="171450" indent="-171450">
              <a:buChar char="•"/>
            </a:pPr>
            <a:r>
              <a:rPr lang="it-IT">
                <a:solidFill>
                  <a:srgbClr val="002D4B"/>
                </a:solidFill>
                <a:latin typeface="Montserrat"/>
              </a:rPr>
              <a:t>A “per dwelling unit” credit based on energy efficiency implementations.</a:t>
            </a:r>
            <a:endParaRPr lang="en-US">
              <a:solidFill>
                <a:srgbClr val="012C48"/>
              </a:solidFill>
              <a:latin typeface="Montserrat"/>
            </a:endParaRPr>
          </a:p>
          <a:p>
            <a:pPr marL="171450" indent="-171450">
              <a:buChar char="•"/>
            </a:pPr>
            <a:r>
              <a:rPr lang="it-IT">
                <a:solidFill>
                  <a:srgbClr val="002D4B"/>
                </a:solidFill>
                <a:latin typeface="Montserrat"/>
              </a:rPr>
              <a:t>For Residential builds, both Single Family Homes and Multi Family Homes.</a:t>
            </a:r>
            <a:endParaRPr lang="en-US">
              <a:solidFill>
                <a:srgbClr val="012C48"/>
              </a:solidFill>
              <a:latin typeface="Montserrat"/>
            </a:endParaRPr>
          </a:p>
          <a:p>
            <a:pPr marL="171450" indent="-171450">
              <a:buChar char="•"/>
            </a:pPr>
            <a:r>
              <a:rPr lang="it-IT">
                <a:solidFill>
                  <a:srgbClr val="002D4B"/>
                </a:solidFill>
                <a:latin typeface="Montserrat"/>
              </a:rPr>
              <a:t>Pre-Inflation Reduction Act (IRA) (2023) – can credit $2,000 per unit.</a:t>
            </a:r>
            <a:endParaRPr lang="it-IT">
              <a:latin typeface="Montserrat"/>
            </a:endParaRPr>
          </a:p>
          <a:p>
            <a:pPr marL="171450" indent="-171450">
              <a:buChar char="•"/>
            </a:pPr>
            <a:r>
              <a:rPr lang="it-IT">
                <a:solidFill>
                  <a:srgbClr val="002D4B"/>
                </a:solidFill>
                <a:latin typeface="Montserrat"/>
              </a:rPr>
              <a:t>Post IRA – can credit up to $5,000 per unit for EE program compliance like Energy Star and Zero Energy Ready Homes (ZERH).</a:t>
            </a:r>
          </a:p>
          <a:p>
            <a:endParaRPr lang="it-IT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CF12884F-2F89-F84B-A0C4-4A631666DE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12480" y="4030670"/>
            <a:ext cx="2746187" cy="2018160"/>
          </a:xfrm>
        </p:spPr>
        <p:txBody>
          <a:bodyPr/>
          <a:lstStyle/>
          <a:p>
            <a:pPr marL="171450" indent="-171450">
              <a:buChar char="•"/>
            </a:pPr>
            <a:r>
              <a:rPr lang="en-US">
                <a:solidFill>
                  <a:srgbClr val="002D4B"/>
                </a:solidFill>
                <a:latin typeface="Montserrat"/>
              </a:rPr>
              <a:t>§179D is a deduction for renovations or construction costs of energy efficient commercial buildings.</a:t>
            </a:r>
            <a:endParaRPr lang="it-IT"/>
          </a:p>
          <a:p>
            <a:pPr marL="171450" indent="-171450">
              <a:buChar char="•"/>
            </a:pPr>
            <a:r>
              <a:rPr lang="en-US">
                <a:solidFill>
                  <a:srgbClr val="002D4B"/>
                </a:solidFill>
                <a:latin typeface="Montserrat"/>
              </a:rPr>
              <a:t>Upwards of $5.81/sq. ft. can be added back to the budget to help fund updates/upgrades. </a:t>
            </a:r>
            <a:endParaRPr lang="it-IT"/>
          </a:p>
          <a:p>
            <a:endParaRPr lang="it-IT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C160CB02-C2C5-0B4A-9A76-F45803396D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57812" y="4030670"/>
            <a:ext cx="2945536" cy="2018160"/>
          </a:xfrm>
        </p:spPr>
        <p:txBody>
          <a:bodyPr/>
          <a:lstStyle/>
          <a:p>
            <a:pPr marL="171450" indent="-171450">
              <a:buChar char="•"/>
            </a:pPr>
            <a:r>
              <a:rPr lang="en-US">
                <a:solidFill>
                  <a:srgbClr val="002D4B"/>
                </a:solidFill>
                <a:latin typeface="Montserrat"/>
              </a:rPr>
              <a:t>A “building agnostic” study that can accelerate depreciation on 15-30% of costs to acquire or build. </a:t>
            </a:r>
          </a:p>
          <a:p>
            <a:pPr marL="171450" indent="-171450">
              <a:buChar char="•"/>
            </a:pPr>
            <a:r>
              <a:rPr lang="en-US">
                <a:solidFill>
                  <a:srgbClr val="002D4B"/>
                </a:solidFill>
                <a:latin typeface="Montserrat"/>
              </a:rPr>
              <a:t>A study on an existing building pulls cash out of that building to help fund green upgrades and portfolio expansion. </a:t>
            </a:r>
          </a:p>
          <a:p>
            <a:pPr marL="171450" indent="-171450">
              <a:buChar char="•"/>
            </a:pPr>
            <a:r>
              <a:rPr lang="en-US">
                <a:solidFill>
                  <a:srgbClr val="002D4B"/>
                </a:solidFill>
                <a:latin typeface="Montserrat"/>
              </a:rPr>
              <a:t>A study on a renovation could accelerate 30-90% of that cost making much of the cost of potential rehabilitations and updates tax deductible.</a:t>
            </a:r>
            <a:endParaRPr lang="en-US"/>
          </a:p>
          <a:p>
            <a:endParaRPr lang="it-IT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D3B7978A-472D-F640-B23A-02646B031BA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16974" y="4019240"/>
            <a:ext cx="3088652" cy="2018160"/>
          </a:xfrm>
        </p:spPr>
        <p:txBody>
          <a:bodyPr/>
          <a:lstStyle/>
          <a:p>
            <a:pPr marL="171450" indent="-171450">
              <a:buChar char="•"/>
            </a:pPr>
            <a:r>
              <a:rPr lang="en-US">
                <a:solidFill>
                  <a:srgbClr val="002D4B"/>
                </a:solidFill>
                <a:latin typeface="Montserrat"/>
              </a:rPr>
              <a:t>Provides a dollar-for-dollar tax credit for businesses, and direct cash payments for state, local, and Tribal governments, non-profits, and other tax-exempt entities, ranging from 30% to 70% of the eligible project cost basis.</a:t>
            </a:r>
            <a:endParaRPr lang="en-US">
              <a:solidFill>
                <a:srgbClr val="012C48"/>
              </a:solidFill>
              <a:latin typeface="Montserrat"/>
            </a:endParaRPr>
          </a:p>
          <a:p>
            <a:pPr marL="171450" indent="-171450">
              <a:buChar char="•"/>
            </a:pPr>
            <a:r>
              <a:rPr lang="en-US">
                <a:latin typeface="Montserrat"/>
              </a:rPr>
              <a:t>Available for various technologies including solar and battery, wind, and geothermal energy systems. </a:t>
            </a:r>
            <a:endParaRPr lang="en-US">
              <a:solidFill>
                <a:srgbClr val="012C48"/>
              </a:solidFill>
              <a:latin typeface="Montserrat"/>
            </a:endParaRPr>
          </a:p>
          <a:p>
            <a:pPr marL="171450" indent="-171450">
              <a:buChar char="•"/>
            </a:pPr>
            <a:r>
              <a:rPr lang="en-US">
                <a:solidFill>
                  <a:srgbClr val="002D4B"/>
                </a:solidFill>
                <a:latin typeface="Montserrat"/>
              </a:rPr>
              <a:t>Offers an option to sell or monetize the credit</a:t>
            </a:r>
            <a:endParaRPr lang="en-US">
              <a:solidFill>
                <a:srgbClr val="002D4B"/>
              </a:solidFill>
            </a:endParaRPr>
          </a:p>
          <a:p>
            <a:endParaRPr lang="it-IT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883CE6B4-125D-F840-AB04-F99F54A100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47583" y="3442418"/>
            <a:ext cx="2686050" cy="585788"/>
          </a:xfrm>
        </p:spPr>
        <p:txBody>
          <a:bodyPr/>
          <a:lstStyle/>
          <a:p>
            <a:r>
              <a:rPr lang="en-US">
                <a:solidFill>
                  <a:srgbClr val="002D4B"/>
                </a:solidFill>
                <a:latin typeface="Montserrat"/>
              </a:rPr>
              <a:t>§</a:t>
            </a:r>
            <a:r>
              <a:rPr lang="it-IT">
                <a:solidFill>
                  <a:srgbClr val="002D4B"/>
                </a:solidFill>
                <a:latin typeface="Montserrat"/>
              </a:rPr>
              <a:t>45L TAX CREDIT</a:t>
            </a:r>
          </a:p>
          <a:p>
            <a:r>
              <a:rPr lang="it-IT" sz="1200" b="0">
                <a:solidFill>
                  <a:srgbClr val="002D4B"/>
                </a:solidFill>
                <a:latin typeface="Montserrat"/>
              </a:rPr>
              <a:t>Residential Energy Efficiency</a:t>
            </a:r>
            <a:endParaRPr lang="it-IT" sz="1200" b="0">
              <a:solidFill>
                <a:srgbClr val="002D4B"/>
              </a:solidFill>
            </a:endParaRP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B9B42D82-458B-DE4A-82AF-3632263B839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199504" y="3465278"/>
            <a:ext cx="2686050" cy="585788"/>
          </a:xfrm>
        </p:spPr>
        <p:txBody>
          <a:bodyPr/>
          <a:lstStyle/>
          <a:p>
            <a:r>
              <a:rPr lang="en-US">
                <a:solidFill>
                  <a:srgbClr val="002D4B"/>
                </a:solidFill>
                <a:latin typeface="Montserrat"/>
              </a:rPr>
              <a:t>§</a:t>
            </a:r>
            <a:r>
              <a:rPr lang="it-IT">
                <a:solidFill>
                  <a:srgbClr val="002D4B"/>
                </a:solidFill>
                <a:latin typeface="Montserrat"/>
              </a:rPr>
              <a:t>179D DEDUCTION</a:t>
            </a:r>
            <a:endParaRPr lang="it-IT">
              <a:latin typeface="Montserrat" pitchFamily="2" charset="77"/>
            </a:endParaRPr>
          </a:p>
          <a:p>
            <a:r>
              <a:rPr lang="en-US" sz="1200" b="0">
                <a:solidFill>
                  <a:srgbClr val="002D4B"/>
                </a:solidFill>
                <a:latin typeface="Montserrat"/>
              </a:rPr>
              <a:t>Commercial Energy Efficiency</a:t>
            </a:r>
            <a:endParaRPr lang="it-IT" sz="1200" b="0">
              <a:latin typeface="Montserrat"/>
            </a:endParaRPr>
          </a:p>
          <a:p>
            <a:endParaRPr lang="it-IT"/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73ED4144-A0DE-E844-A01D-24E407AA85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41487" y="3476708"/>
            <a:ext cx="2686050" cy="585788"/>
          </a:xfrm>
        </p:spPr>
        <p:txBody>
          <a:bodyPr/>
          <a:lstStyle/>
          <a:p>
            <a:r>
              <a:rPr lang="it-IT">
                <a:latin typeface="Montserrat"/>
              </a:rPr>
              <a:t>COST SEGREGATION</a:t>
            </a:r>
            <a:endParaRPr lang="en-US"/>
          </a:p>
          <a:p>
            <a:r>
              <a:rPr lang="it-IT" sz="1200" b="0">
                <a:latin typeface="Montserrat"/>
              </a:rPr>
              <a:t>Accelerated Depreciation </a:t>
            </a:r>
            <a:endParaRPr lang="it-IT" sz="1200" b="0"/>
          </a:p>
          <a:p>
            <a:endParaRPr lang="it-IT"/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7C2D835C-B8AA-4941-AA8B-5421512B1B4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03348" y="3453848"/>
            <a:ext cx="3088652" cy="585788"/>
          </a:xfrm>
        </p:spPr>
        <p:txBody>
          <a:bodyPr/>
          <a:lstStyle/>
          <a:p>
            <a:r>
              <a:rPr lang="en-US">
                <a:solidFill>
                  <a:srgbClr val="002D4B"/>
                </a:solidFill>
                <a:latin typeface="Montserrat"/>
              </a:rPr>
              <a:t>§48E - ENERGY CREDIT</a:t>
            </a:r>
            <a:endParaRPr lang="en-US">
              <a:solidFill>
                <a:srgbClr val="002D4B"/>
              </a:solidFill>
              <a:latin typeface="Montserrat" pitchFamily="2" charset="77"/>
            </a:endParaRPr>
          </a:p>
          <a:p>
            <a:r>
              <a:rPr lang="en-US" sz="1200" b="0">
                <a:solidFill>
                  <a:srgbClr val="002D4B"/>
                </a:solidFill>
                <a:latin typeface="Montserrat"/>
              </a:rPr>
              <a:t>Clean Energy Investment </a:t>
            </a:r>
            <a:endParaRPr lang="en-US" sz="1200" b="0">
              <a:solidFill>
                <a:srgbClr val="002D4B"/>
              </a:solidFill>
            </a:endParaRPr>
          </a:p>
          <a:p>
            <a:endParaRPr lang="it-IT"/>
          </a:p>
        </p:txBody>
      </p:sp>
      <p:pic>
        <p:nvPicPr>
          <p:cNvPr id="17" name="Picture Placeholder 19" descr="A row of townhouses with trees and grass&#10;&#10;Description automatically generated">
            <a:extLst>
              <a:ext uri="{FF2B5EF4-FFF2-40B4-BE49-F238E27FC236}">
                <a16:creationId xmlns:a16="http://schemas.microsoft.com/office/drawing/2014/main" id="{C9A3A3E4-7EBA-3892-6396-A954DA8003A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1313" y="1489075"/>
            <a:ext cx="2643187" cy="1765300"/>
          </a:xfrm>
        </p:spPr>
      </p:pic>
      <p:pic>
        <p:nvPicPr>
          <p:cNvPr id="18" name="Picture Placeholder 21" descr="A city skyline with many tall buildings&#10;&#10;Description automatically generated with medium confidence">
            <a:extLst>
              <a:ext uri="{FF2B5EF4-FFF2-40B4-BE49-F238E27FC236}">
                <a16:creationId xmlns:a16="http://schemas.microsoft.com/office/drawing/2014/main" id="{1BF2FC3F-03D6-4007-45E7-9700C7E4C39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6125" y="1489075"/>
            <a:ext cx="2643188" cy="1765300"/>
          </a:xfrm>
        </p:spPr>
      </p:pic>
      <p:pic>
        <p:nvPicPr>
          <p:cNvPr id="19" name="Picture Placeholder 23" descr="A warehouse with pallets and boxes&#10;&#10;Description automatically generated">
            <a:extLst>
              <a:ext uri="{FF2B5EF4-FFF2-40B4-BE49-F238E27FC236}">
                <a16:creationId xmlns:a16="http://schemas.microsoft.com/office/drawing/2014/main" id="{63B06B31-9046-4E8A-BDA1-80E55EDCEC8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30938" y="1489075"/>
            <a:ext cx="2643187" cy="1765300"/>
          </a:xfrm>
        </p:spPr>
      </p:pic>
      <p:pic>
        <p:nvPicPr>
          <p:cNvPr id="20" name="Picture Placeholder 25" descr="Solar panels in a body of water&#10;&#10;Description automatically generated">
            <a:extLst>
              <a:ext uri="{FF2B5EF4-FFF2-40B4-BE49-F238E27FC236}">
                <a16:creationId xmlns:a16="http://schemas.microsoft.com/office/drawing/2014/main" id="{32D1C6D4-BB57-3CE2-F401-897D043C588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77338" y="1489075"/>
            <a:ext cx="2643187" cy="1765300"/>
          </a:xfr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808115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08D17-92B0-2B36-06E8-0D1D7BB70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1B70E5-10F8-7514-6972-95B4AE68B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Montserrat "/>
              </a:rPr>
              <a:t>COMMERCIAL REAL ESTATE &amp; ENERGY EFFICIENCY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8B8279-0A76-113C-C633-E8BE3D00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ACF5-056E-794D-B812-AF045101CF21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41" name="Segnaposto testo 4">
            <a:extLst>
              <a:ext uri="{FF2B5EF4-FFF2-40B4-BE49-F238E27FC236}">
                <a16:creationId xmlns:a16="http://schemas.microsoft.com/office/drawing/2014/main" id="{C6D70A45-74EF-65BB-12A5-B2693191F700}"/>
              </a:ext>
            </a:extLst>
          </p:cNvPr>
          <p:cNvSpPr txBox="1">
            <a:spLocks/>
          </p:cNvSpPr>
          <p:nvPr/>
        </p:nvSpPr>
        <p:spPr>
          <a:xfrm>
            <a:off x="2962873" y="4128311"/>
            <a:ext cx="2746187" cy="201815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000" b="0" i="0" kern="1200" smtClean="0">
                <a:solidFill>
                  <a:srgbClr val="012D48"/>
                </a:solidFill>
                <a:effectLst/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D4B"/>
                </a:solidFill>
                <a:latin typeface="Montserrat"/>
              </a:rPr>
              <a:t>A credit of up to 30% of the cost to install alternative fuel property (such as EV chargers).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D4B"/>
                </a:solidFill>
                <a:latin typeface="Montserrat"/>
              </a:rPr>
              <a:t>Limited to $100k per item of property.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solidFill>
                <a:srgbClr val="002D4B"/>
              </a:solidFill>
              <a:latin typeface="Montserrat"/>
            </a:endParaRPr>
          </a:p>
        </p:txBody>
      </p:sp>
      <p:sp>
        <p:nvSpPr>
          <p:cNvPr id="42" name="Segnaposto testo 9">
            <a:extLst>
              <a:ext uri="{FF2B5EF4-FFF2-40B4-BE49-F238E27FC236}">
                <a16:creationId xmlns:a16="http://schemas.microsoft.com/office/drawing/2014/main" id="{67580FFA-FB7E-E024-6CDC-566CA66F62B3}"/>
              </a:ext>
            </a:extLst>
          </p:cNvPr>
          <p:cNvSpPr txBox="1">
            <a:spLocks/>
          </p:cNvSpPr>
          <p:nvPr/>
        </p:nvSpPr>
        <p:spPr>
          <a:xfrm>
            <a:off x="5984636" y="4163036"/>
            <a:ext cx="2746187" cy="201816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000" b="0" i="0" kern="1200" smtClean="0">
                <a:solidFill>
                  <a:srgbClr val="012D48"/>
                </a:solidFill>
                <a:effectLst/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D4B"/>
                </a:solidFill>
                <a:latin typeface="Montserrat"/>
              </a:rPr>
              <a:t>Up to 0.55 cents per kWh of produced clean energy, depending on source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D4B"/>
                </a:solidFill>
                <a:latin typeface="Montserrat"/>
              </a:rPr>
              <a:t>Primarily only applies to producers at an industrial scale (for example, electric utility providers)</a:t>
            </a:r>
          </a:p>
        </p:txBody>
      </p:sp>
      <p:sp>
        <p:nvSpPr>
          <p:cNvPr id="43" name="Segnaposto testo 12">
            <a:extLst>
              <a:ext uri="{FF2B5EF4-FFF2-40B4-BE49-F238E27FC236}">
                <a16:creationId xmlns:a16="http://schemas.microsoft.com/office/drawing/2014/main" id="{24D1063F-BD79-A97B-E245-B35B276F66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962872" y="3499754"/>
            <a:ext cx="2759163" cy="585788"/>
          </a:xfrm>
        </p:spPr>
        <p:txBody>
          <a:bodyPr lIns="91440" tIns="45720" rIns="91440" bIns="45720" anchor="t"/>
          <a:lstStyle/>
          <a:p>
            <a:r>
              <a:rPr lang="en-US">
                <a:solidFill>
                  <a:srgbClr val="002D4B"/>
                </a:solidFill>
                <a:latin typeface="Montserrat"/>
              </a:rPr>
              <a:t>§</a:t>
            </a:r>
            <a:r>
              <a:rPr lang="it-IT">
                <a:solidFill>
                  <a:srgbClr val="002D4B"/>
                </a:solidFill>
                <a:latin typeface="Montserrat"/>
              </a:rPr>
              <a:t>30C TAX CREDIT</a:t>
            </a:r>
          </a:p>
          <a:p>
            <a:r>
              <a:rPr lang="it-IT" sz="1200" b="0">
                <a:solidFill>
                  <a:srgbClr val="002D4B"/>
                </a:solidFill>
                <a:latin typeface="Montserrat"/>
              </a:rPr>
              <a:t>Alternative </a:t>
            </a:r>
            <a:r>
              <a:rPr lang="it-IT" sz="1200" b="0" err="1">
                <a:solidFill>
                  <a:srgbClr val="002D4B"/>
                </a:solidFill>
                <a:latin typeface="Montserrat"/>
              </a:rPr>
              <a:t>Fuel</a:t>
            </a:r>
            <a:r>
              <a:rPr lang="it-IT" sz="1200" b="0">
                <a:solidFill>
                  <a:srgbClr val="002D4B"/>
                </a:solidFill>
                <a:latin typeface="Montserrat"/>
              </a:rPr>
              <a:t> </a:t>
            </a:r>
            <a:r>
              <a:rPr lang="it-IT" sz="1200" b="0" err="1">
                <a:solidFill>
                  <a:srgbClr val="002D4B"/>
                </a:solidFill>
                <a:latin typeface="Montserrat"/>
              </a:rPr>
              <a:t>Vehicle</a:t>
            </a:r>
            <a:r>
              <a:rPr lang="it-IT" sz="1200" b="0">
                <a:solidFill>
                  <a:srgbClr val="002D4B"/>
                </a:solidFill>
                <a:latin typeface="Montserrat"/>
              </a:rPr>
              <a:t> Credit</a:t>
            </a:r>
            <a:endParaRPr lang="it-IT" sz="1200" b="0">
              <a:solidFill>
                <a:srgbClr val="002D4B"/>
              </a:solidFill>
            </a:endParaRPr>
          </a:p>
        </p:txBody>
      </p:sp>
      <p:sp>
        <p:nvSpPr>
          <p:cNvPr id="44" name="Segnaposto testo 13">
            <a:extLst>
              <a:ext uri="{FF2B5EF4-FFF2-40B4-BE49-F238E27FC236}">
                <a16:creationId xmlns:a16="http://schemas.microsoft.com/office/drawing/2014/main" id="{0C2693FB-A7C6-CF88-BF96-6B3EEEE8CAE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84636" y="3534478"/>
            <a:ext cx="2686050" cy="585788"/>
          </a:xfrm>
        </p:spPr>
        <p:txBody>
          <a:bodyPr lIns="91440" tIns="45720" rIns="91440" bIns="45720" anchor="t"/>
          <a:lstStyle/>
          <a:p>
            <a:r>
              <a:rPr lang="en-US">
                <a:solidFill>
                  <a:srgbClr val="002D4B"/>
                </a:solidFill>
                <a:latin typeface="Montserrat"/>
              </a:rPr>
              <a:t>§</a:t>
            </a:r>
            <a:r>
              <a:rPr lang="it-IT">
                <a:solidFill>
                  <a:srgbClr val="002D4B"/>
                </a:solidFill>
                <a:latin typeface="Montserrat"/>
              </a:rPr>
              <a:t>45 CREDIT</a:t>
            </a:r>
            <a:endParaRPr lang="it-IT">
              <a:latin typeface="Montserrat" pitchFamily="2" charset="77"/>
            </a:endParaRPr>
          </a:p>
          <a:p>
            <a:r>
              <a:rPr lang="en-US" sz="1200" b="0">
                <a:solidFill>
                  <a:srgbClr val="002D4B"/>
                </a:solidFill>
                <a:latin typeface="Montserrat"/>
              </a:rPr>
              <a:t>Production Tax Credit</a:t>
            </a:r>
            <a:endParaRPr lang="it-IT" sz="1050" b="0">
              <a:latin typeface="Montserrat"/>
            </a:endParaRPr>
          </a:p>
          <a:p>
            <a:pPr marL="285750" indent="-285750">
              <a:buChar char="•"/>
            </a:pPr>
            <a:endParaRPr lang="it-IT"/>
          </a:p>
        </p:txBody>
      </p:sp>
      <p:pic>
        <p:nvPicPr>
          <p:cNvPr id="7" name="Picture Placeholder 6" descr="A close-up of a group of white pillars&#10;&#10;AI-generated content may be incorrect.">
            <a:extLst>
              <a:ext uri="{FF2B5EF4-FFF2-40B4-BE49-F238E27FC236}">
                <a16:creationId xmlns:a16="http://schemas.microsoft.com/office/drawing/2014/main" id="{F71102AD-3A94-1B89-2C31-468FC953762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7780" y="1582387"/>
            <a:ext cx="2642857" cy="1765371"/>
          </a:xfrm>
        </p:spPr>
      </p:pic>
      <p:pic>
        <p:nvPicPr>
          <p:cNvPr id="10" name="Picture Placeholder 9" descr="Power lines and wires in a field&#10;&#10;AI-generated content may be incorrect.">
            <a:extLst>
              <a:ext uri="{FF2B5EF4-FFF2-40B4-BE49-F238E27FC236}">
                <a16:creationId xmlns:a16="http://schemas.microsoft.com/office/drawing/2014/main" id="{16F4C679-D796-2E19-03B1-53FE5C1E79A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8605" y="1596978"/>
            <a:ext cx="2642857" cy="1765371"/>
          </a:xfr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389279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80B4B0-E865-7650-A16C-29438000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ACF5-056E-794D-B812-AF045101CF21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388539-6117-A4B3-234C-009D56B69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32" y="227642"/>
            <a:ext cx="11596052" cy="485451"/>
          </a:xfrm>
        </p:spPr>
        <p:txBody>
          <a:bodyPr/>
          <a:lstStyle/>
          <a:p>
            <a:r>
              <a:rPr lang="en-US"/>
              <a:t>IRA INCENTIVES AND CHANGES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4F895683-4F11-9AB5-7FFB-F7492BCDBB19}"/>
              </a:ext>
            </a:extLst>
          </p:cNvPr>
          <p:cNvSpPr txBox="1">
            <a:spLocks/>
          </p:cNvSpPr>
          <p:nvPr/>
        </p:nvSpPr>
        <p:spPr>
          <a:xfrm>
            <a:off x="210886" y="613469"/>
            <a:ext cx="11596052" cy="48545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914400" rtl="0" eaLnBrk="1" latinLnBrk="0" hangingPunct="1">
              <a:lnSpc>
                <a:spcPts val="23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EC6839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>
                <a:solidFill>
                  <a:srgbClr val="80BC52"/>
                </a:solidFill>
                <a:latin typeface="Montserrat"/>
              </a:rPr>
              <a:t>ENERGY GENERATION AND CARBON CAPTURE </a:t>
            </a:r>
            <a:r>
              <a:rPr lang="en-US" b="1" i="1">
                <a:solidFill>
                  <a:srgbClr val="80BC52"/>
                </a:solidFill>
                <a:latin typeface="Montserrat"/>
              </a:rPr>
              <a:t>(DATA UPDATED AS OF 5/22)</a:t>
            </a:r>
            <a:endParaRPr lang="en-US" b="1" i="1">
              <a:solidFill>
                <a:srgbClr val="80BC5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59E21A-5289-111E-3A17-E13F1D84D5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" t="4312" b="6965"/>
          <a:stretch>
            <a:fillRect/>
          </a:stretch>
        </p:blipFill>
        <p:spPr>
          <a:xfrm>
            <a:off x="912759" y="1286236"/>
            <a:ext cx="10118770" cy="501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42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C827D-74D6-0A9E-C6AC-B41251E61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3F6B4A-3AC0-BAA2-B4C1-B1BA78D5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ACF5-056E-794D-B812-AF045101CF21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8B6E14-18B7-A21E-0FEA-EA1345C09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32" y="227642"/>
            <a:ext cx="11596052" cy="485451"/>
          </a:xfrm>
        </p:spPr>
        <p:txBody>
          <a:bodyPr/>
          <a:lstStyle/>
          <a:p>
            <a:r>
              <a:rPr lang="en-US"/>
              <a:t>IRA INCENTIVES AND CHANGES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1BDAFA82-A415-A5A2-5B6A-5DB8EC651EFB}"/>
              </a:ext>
            </a:extLst>
          </p:cNvPr>
          <p:cNvSpPr txBox="1">
            <a:spLocks/>
          </p:cNvSpPr>
          <p:nvPr/>
        </p:nvSpPr>
        <p:spPr>
          <a:xfrm>
            <a:off x="210886" y="613469"/>
            <a:ext cx="11596052" cy="485451"/>
          </a:xfrm>
          <a:prstGeom prst="rect">
            <a:avLst/>
          </a:prstGeom>
        </p:spPr>
        <p:txBody>
          <a:bodyPr lIns="91440" tIns="45720" rIns="91440" bIns="45720" anchor="t">
            <a:normAutofit fontScale="92500"/>
          </a:bodyPr>
          <a:lstStyle>
            <a:lvl1pPr marL="0" indent="0" algn="l" defTabSz="914400" rtl="0" eaLnBrk="1" latinLnBrk="0" hangingPunct="1">
              <a:lnSpc>
                <a:spcPts val="23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EC6839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>
                <a:solidFill>
                  <a:srgbClr val="80BC52"/>
                </a:solidFill>
                <a:latin typeface="Montserrat"/>
              </a:rPr>
              <a:t>CLEAN VEHICLES, MANUFACTURING, COMMERCIAL ENERGY</a:t>
            </a:r>
            <a:r>
              <a:rPr lang="en-US" b="1" i="1">
                <a:solidFill>
                  <a:srgbClr val="80BC52"/>
                </a:solidFill>
                <a:latin typeface="Montserrat"/>
              </a:rPr>
              <a:t> (DATA UPDATED AS OF 5/22)</a:t>
            </a:r>
            <a:endParaRPr lang="en-US" b="1" i="1">
              <a:solidFill>
                <a:srgbClr val="80BC5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F4FA7-F39E-8D98-03DC-76CBB989E6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12" y="1105553"/>
            <a:ext cx="9769524" cy="524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30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C0A9A-71DF-61BB-1261-FEF757A29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2A6D8E-D242-D7F4-E816-206517AF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ACF5-056E-794D-B812-AF045101CF21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B0C108-E134-9C10-7923-271FC7B0D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32" y="227642"/>
            <a:ext cx="11596052" cy="485451"/>
          </a:xfrm>
        </p:spPr>
        <p:txBody>
          <a:bodyPr/>
          <a:lstStyle/>
          <a:p>
            <a:r>
              <a:rPr lang="en-US"/>
              <a:t>IRA INCENTIVES AND CHANGES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C9D9E05-E24F-7BD9-40DD-DA9315613081}"/>
              </a:ext>
            </a:extLst>
          </p:cNvPr>
          <p:cNvSpPr txBox="1">
            <a:spLocks/>
          </p:cNvSpPr>
          <p:nvPr/>
        </p:nvSpPr>
        <p:spPr>
          <a:xfrm>
            <a:off x="210886" y="613469"/>
            <a:ext cx="11596052" cy="48545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914400" rtl="0" eaLnBrk="1" latinLnBrk="0" hangingPunct="1">
              <a:lnSpc>
                <a:spcPts val="23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EC6839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>
                <a:solidFill>
                  <a:srgbClr val="80BC52"/>
                </a:solidFill>
                <a:latin typeface="Montserrat"/>
              </a:rPr>
              <a:t>FUELS </a:t>
            </a:r>
            <a:r>
              <a:rPr lang="en-US" b="1" i="1">
                <a:solidFill>
                  <a:srgbClr val="80BC52"/>
                </a:solidFill>
                <a:latin typeface="Montserrat"/>
              </a:rPr>
              <a:t>(DATA UPDATED AS OF 5/22)</a:t>
            </a:r>
            <a:endParaRPr lang="en-US" b="1" i="1">
              <a:solidFill>
                <a:srgbClr val="80BC52"/>
              </a:solidFill>
            </a:endParaRPr>
          </a:p>
        </p:txBody>
      </p:sp>
      <p:pic>
        <p:nvPicPr>
          <p:cNvPr id="5" name="Picture 4" descr="A screen shot of a credit card&#10;&#10;AI-generated content may be incorrect.">
            <a:extLst>
              <a:ext uri="{FF2B5EF4-FFF2-40B4-BE49-F238E27FC236}">
                <a16:creationId xmlns:a16="http://schemas.microsoft.com/office/drawing/2014/main" id="{E43F4D43-0140-FB4C-40F6-1F15D6ACEB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 t="166" b="33167"/>
          <a:stretch>
            <a:fillRect/>
          </a:stretch>
        </p:blipFill>
        <p:spPr>
          <a:xfrm>
            <a:off x="997368" y="1580866"/>
            <a:ext cx="9943593" cy="370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78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0DAE294-5C10-C94D-0A81-5C2A1EBB07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4544" y="1432169"/>
            <a:ext cx="2612897" cy="541415"/>
          </a:xfrm>
        </p:spPr>
        <p:txBody>
          <a:bodyPr>
            <a:noAutofit/>
          </a:bodyPr>
          <a:lstStyle/>
          <a:p>
            <a:r>
              <a:rPr lang="it-IT" sz="2000">
                <a:solidFill>
                  <a:srgbClr val="80BC52"/>
                </a:solidFill>
              </a:rPr>
              <a:t>Mark Bacon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67DCF6-DC81-D2ED-308D-E755F135CA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4544" y="1878817"/>
            <a:ext cx="2055464" cy="517318"/>
          </a:xfrm>
        </p:spPr>
        <p:txBody>
          <a:bodyPr>
            <a:normAutofit/>
          </a:bodyPr>
          <a:lstStyle/>
          <a:p>
            <a:r>
              <a:rPr lang="it-IT" sz="1200"/>
              <a:t>mbacon@leyton.com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A1B6B9C-6F76-BC56-EBDD-08B725BC35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544" y="1643444"/>
            <a:ext cx="4828748" cy="541415"/>
          </a:xfrm>
        </p:spPr>
        <p:txBody>
          <a:bodyPr>
            <a:noAutofit/>
          </a:bodyPr>
          <a:lstStyle/>
          <a:p>
            <a:r>
              <a:rPr lang="it-IT" sz="1200" b="0" i="1"/>
              <a:t>Energy Efficiency Practice Lead</a:t>
            </a:r>
          </a:p>
        </p:txBody>
      </p:sp>
    </p:spTree>
    <p:extLst>
      <p:ext uri="{BB962C8B-B14F-4D97-AF65-F5344CB8AC3E}">
        <p14:creationId xmlns:p14="http://schemas.microsoft.com/office/powerpoint/2010/main" val="1260958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ty with many tall buildings&#10;&#10;AI-generated content may be incorrect.">
            <a:extLst>
              <a:ext uri="{FF2B5EF4-FFF2-40B4-BE49-F238E27FC236}">
                <a16:creationId xmlns:a16="http://schemas.microsoft.com/office/drawing/2014/main" id="{B115D3B1-D9F5-BC6D-D95D-585BDBD0B3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76201"/>
            <a:ext cx="12268200" cy="818697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2BC3A84-DD61-6B69-FCF1-05ABD558A1B5}"/>
              </a:ext>
            </a:extLst>
          </p:cNvPr>
          <p:cNvSpPr txBox="1">
            <a:spLocks/>
          </p:cNvSpPr>
          <p:nvPr/>
        </p:nvSpPr>
        <p:spPr>
          <a:xfrm>
            <a:off x="4876800" y="2666058"/>
            <a:ext cx="2438400" cy="1351230"/>
          </a:xfrm>
          <a:prstGeom prst="rect">
            <a:avLst/>
          </a:prstGeom>
          <a:solidFill>
            <a:srgbClr val="F47B2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6400" kern="1200" cap="all">
                <a:solidFill>
                  <a:schemeClr val="tx1"/>
                </a:solidFill>
                <a:latin typeface="Knockout HTFLiteweight" pitchFamily="2" charset="0"/>
                <a:ea typeface="+mj-ea"/>
                <a:cs typeface="Knockout-HTF30-JuniorWelterwt"/>
              </a:defRPr>
            </a:lvl1pPr>
          </a:lstStyle>
          <a:p>
            <a:r>
              <a:rPr lang="en-US" sz="8000" dirty="0"/>
              <a:t> Q &amp; A </a:t>
            </a:r>
          </a:p>
        </p:txBody>
      </p:sp>
    </p:spTree>
    <p:extLst>
      <p:ext uri="{BB962C8B-B14F-4D97-AF65-F5344CB8AC3E}">
        <p14:creationId xmlns:p14="http://schemas.microsoft.com/office/powerpoint/2010/main" val="2437212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6204D8-A7A4-2E27-C975-08433D211DC3}"/>
              </a:ext>
            </a:extLst>
          </p:cNvPr>
          <p:cNvSpPr txBox="1"/>
          <p:nvPr/>
        </p:nvSpPr>
        <p:spPr>
          <a:xfrm>
            <a:off x="533400" y="304800"/>
            <a:ext cx="9448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0" dirty="0">
                <a:latin typeface="Knockout HTFLiteweight" pitchFamily="2" charset="0"/>
              </a:rPr>
              <a:t>AGENDA</a:t>
            </a:r>
            <a:endParaRPr lang="en-US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7D1FA-6107-183F-4B96-03A61F013709}"/>
              </a:ext>
            </a:extLst>
          </p:cNvPr>
          <p:cNvSpPr txBox="1"/>
          <p:nvPr/>
        </p:nvSpPr>
        <p:spPr>
          <a:xfrm>
            <a:off x="685800" y="1752600"/>
            <a:ext cx="609750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Welcome 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Introduction 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Federal budget making 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IRA and other incentives </a:t>
            </a:r>
            <a:endParaRPr lang="en-US" sz="2800" dirty="0">
              <a:solidFill>
                <a:srgbClr val="000000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State budget making 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Q+A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75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Knockout HTFLiteweight" pitchFamily="2" charset="0"/>
              </a:rPr>
              <a:t>FEDERAL</a:t>
            </a:r>
            <a:r>
              <a:rPr b="0" spc="-95" dirty="0">
                <a:latin typeface="Knockout HTFLiteweight" pitchFamily="2" charset="0"/>
              </a:rPr>
              <a:t> </a:t>
            </a:r>
            <a:r>
              <a:rPr b="0" spc="-40" dirty="0">
                <a:latin typeface="Knockout HTFLiteweight" pitchFamily="2" charset="0"/>
              </a:rPr>
              <a:t>“RECONCILIATION</a:t>
            </a:r>
            <a:r>
              <a:rPr b="0" spc="-100" dirty="0">
                <a:latin typeface="Knockout HTFLiteweight" pitchFamily="2" charset="0"/>
              </a:rPr>
              <a:t> </a:t>
            </a:r>
            <a:r>
              <a:rPr b="0" spc="-40" dirty="0">
                <a:latin typeface="Knockout HTFLiteweight" pitchFamily="2" charset="0"/>
              </a:rPr>
              <a:t>BILL”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3859" y="1695193"/>
            <a:ext cx="5981065" cy="327723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698500" marR="5080" indent="-6858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698500" algn="l"/>
              </a:tabLst>
            </a:pPr>
            <a:r>
              <a:rPr sz="2800" dirty="0">
                <a:latin typeface="Calibri"/>
                <a:cs typeface="Calibri"/>
              </a:rPr>
              <a:t>Last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week,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House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Representatives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passed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large “reconciliation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bill”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includes </a:t>
            </a:r>
            <a:r>
              <a:rPr sz="2800" dirty="0">
                <a:latin typeface="Calibri"/>
                <a:cs typeface="Calibri"/>
              </a:rPr>
              <a:t>proposals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taxes,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spending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changes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existing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federal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programs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55"/>
              </a:spcBef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697865" marR="180340" indent="-685800">
              <a:lnSpc>
                <a:spcPts val="3030"/>
              </a:lnSpc>
              <a:buFont typeface="Arial"/>
              <a:buChar char="•"/>
              <a:tabLst>
                <a:tab pos="697865" algn="l"/>
              </a:tabLst>
            </a:pPr>
            <a:r>
              <a:rPr sz="2800" dirty="0">
                <a:latin typeface="Calibri"/>
                <a:cs typeface="Calibri"/>
              </a:rPr>
              <a:t>It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unofficially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called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“</a:t>
            </a:r>
            <a:r>
              <a:rPr sz="2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One,</a:t>
            </a:r>
            <a:r>
              <a:rPr sz="28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8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Big</a:t>
            </a:r>
            <a:r>
              <a:rPr sz="2800" u="none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Beautiful</a:t>
            </a:r>
            <a:r>
              <a:rPr sz="28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Bill</a:t>
            </a:r>
            <a:r>
              <a:rPr sz="28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8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Act</a:t>
            </a:r>
            <a:r>
              <a:rPr sz="2800" u="none" spc="-20" dirty="0">
                <a:latin typeface="Calibri"/>
                <a:cs typeface="Calibri"/>
              </a:rPr>
              <a:t>”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3859" y="5425945"/>
            <a:ext cx="5783580" cy="8362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698500" marR="5080" indent="-6858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698500" algn="l"/>
              </a:tabLst>
            </a:pPr>
            <a:r>
              <a:rPr sz="2800" dirty="0">
                <a:latin typeface="Calibri"/>
                <a:cs typeface="Calibri"/>
              </a:rPr>
              <a:t>It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now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considered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US </a:t>
            </a:r>
            <a:r>
              <a:rPr sz="2800" spc="-10" dirty="0">
                <a:latin typeface="Calibri"/>
                <a:cs typeface="Calibri"/>
              </a:rPr>
              <a:t>Senate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0850" y="1618543"/>
            <a:ext cx="5391150" cy="362082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542019" y="5494844"/>
            <a:ext cx="19500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Photo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from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Google</a:t>
            </a:r>
            <a:r>
              <a:rPr sz="14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Images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0" dirty="0">
                <a:latin typeface="Knockout HTFLiteweight" pitchFamily="2" charset="0"/>
              </a:rPr>
              <a:t>IMPACT</a:t>
            </a:r>
            <a:r>
              <a:rPr b="0" spc="-114" dirty="0">
                <a:latin typeface="Knockout HTFLiteweight" pitchFamily="2" charset="0"/>
              </a:rPr>
              <a:t> </a:t>
            </a:r>
            <a:r>
              <a:rPr b="0" dirty="0">
                <a:latin typeface="Knockout HTFLiteweight" pitchFamily="2" charset="0"/>
              </a:rPr>
              <a:t>ON</a:t>
            </a:r>
            <a:r>
              <a:rPr b="0" spc="-135" dirty="0">
                <a:latin typeface="Knockout HTFLiteweight" pitchFamily="2" charset="0"/>
              </a:rPr>
              <a:t> </a:t>
            </a:r>
            <a:r>
              <a:rPr b="0" dirty="0">
                <a:latin typeface="Knockout HTFLiteweight" pitchFamily="2" charset="0"/>
              </a:rPr>
              <a:t>CLEAN</a:t>
            </a:r>
            <a:r>
              <a:rPr b="0" spc="-114" dirty="0">
                <a:latin typeface="Knockout HTFLiteweight" pitchFamily="2" charset="0"/>
              </a:rPr>
              <a:t> </a:t>
            </a:r>
            <a:r>
              <a:rPr b="0" spc="-10" dirty="0">
                <a:latin typeface="Knockout HTFLiteweight" pitchFamily="2" charset="0"/>
              </a:rPr>
              <a:t>ENERGY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3859" y="1695193"/>
            <a:ext cx="11076940" cy="8362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698500" marR="5080" indent="-6858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698500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House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Bill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proposes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significantly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restrict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eliminate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many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clean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energy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incentives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created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2022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Inflation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Reduction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Act.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0637" y="2873629"/>
            <a:ext cx="7477112" cy="268604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957059" y="5785881"/>
            <a:ext cx="3127375" cy="63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https://www.canarymedia.com/articles/po</a:t>
            </a:r>
            <a:endParaRPr sz="1400">
              <a:latin typeface="Calibri"/>
              <a:cs typeface="Calibri"/>
            </a:endParaRPr>
          </a:p>
          <a:p>
            <a:pPr marL="12700" marR="144145">
              <a:lnSpc>
                <a:spcPct val="100000"/>
              </a:lnSpc>
            </a:pP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litics/house-</a:t>
            </a:r>
            <a:r>
              <a:rPr sz="14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republicans-nuke-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incentives-</a:t>
            </a:r>
            <a:r>
              <a:rPr sz="1400" u="none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for-clean-</a:t>
            </a:r>
            <a:r>
              <a:rPr sz="14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energy-</a:t>
            </a:r>
            <a:r>
              <a:rPr sz="14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except-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nuclear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0" dirty="0">
                <a:latin typeface="Knockout HTFLiteweight" pitchFamily="2" charset="0"/>
              </a:rPr>
              <a:t>IMPACT</a:t>
            </a:r>
            <a:r>
              <a:rPr b="0" spc="-114" dirty="0">
                <a:latin typeface="Knockout HTFLiteweight" pitchFamily="2" charset="0"/>
              </a:rPr>
              <a:t> </a:t>
            </a:r>
            <a:r>
              <a:rPr b="0" dirty="0">
                <a:latin typeface="Knockout HTFLiteweight" pitchFamily="2" charset="0"/>
              </a:rPr>
              <a:t>ON</a:t>
            </a:r>
            <a:r>
              <a:rPr b="0" spc="-135" dirty="0">
                <a:latin typeface="Knockout HTFLiteweight" pitchFamily="2" charset="0"/>
              </a:rPr>
              <a:t> </a:t>
            </a:r>
            <a:r>
              <a:rPr b="0" dirty="0">
                <a:latin typeface="Knockout HTFLiteweight" pitchFamily="2" charset="0"/>
              </a:rPr>
              <a:t>CLEAN</a:t>
            </a:r>
            <a:r>
              <a:rPr b="0" spc="-114" dirty="0">
                <a:latin typeface="Knockout HTFLiteweight" pitchFamily="2" charset="0"/>
              </a:rPr>
              <a:t> </a:t>
            </a:r>
            <a:r>
              <a:rPr b="0" spc="-10" dirty="0">
                <a:latin typeface="Knockout HTFLiteweight" pitchFamily="2" charset="0"/>
              </a:rPr>
              <a:t>ENERGY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57059" y="5785881"/>
            <a:ext cx="3127375" cy="63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https://www.canarymedia.com/articles/po</a:t>
            </a:r>
            <a:endParaRPr sz="1400">
              <a:latin typeface="Calibri"/>
              <a:cs typeface="Calibri"/>
            </a:endParaRPr>
          </a:p>
          <a:p>
            <a:pPr marL="12700" marR="144145">
              <a:lnSpc>
                <a:spcPct val="100000"/>
              </a:lnSpc>
            </a:pP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litics/house-</a:t>
            </a:r>
            <a:r>
              <a:rPr sz="14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republicans-nuke-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incentives-</a:t>
            </a:r>
            <a:r>
              <a:rPr sz="1400" u="none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for-clean-</a:t>
            </a:r>
            <a:r>
              <a:rPr sz="14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energy-</a:t>
            </a:r>
            <a:r>
              <a:rPr sz="14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except-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nuclear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382905" indent="-635">
              <a:lnSpc>
                <a:spcPts val="3030"/>
              </a:lnSpc>
              <a:spcBef>
                <a:spcPts val="470"/>
              </a:spcBef>
            </a:pPr>
            <a:r>
              <a:rPr sz="2600" spc="-10" dirty="0"/>
              <a:t>“</a:t>
            </a:r>
            <a:r>
              <a:rPr spc="-10" dirty="0"/>
              <a:t>Two</a:t>
            </a:r>
            <a:r>
              <a:rPr spc="-85" dirty="0"/>
              <a:t> </a:t>
            </a:r>
            <a:r>
              <a:rPr dirty="0"/>
              <a:t>major</a:t>
            </a:r>
            <a:r>
              <a:rPr spc="-70" dirty="0"/>
              <a:t> </a:t>
            </a:r>
            <a:r>
              <a:rPr dirty="0"/>
              <a:t>losses</a:t>
            </a:r>
            <a:r>
              <a:rPr spc="-50" dirty="0"/>
              <a:t> </a:t>
            </a:r>
            <a:r>
              <a:rPr dirty="0"/>
              <a:t>in</a:t>
            </a:r>
            <a:r>
              <a:rPr spc="-65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dirty="0"/>
              <a:t>House</a:t>
            </a:r>
            <a:r>
              <a:rPr spc="-50" dirty="0"/>
              <a:t> </a:t>
            </a:r>
            <a:r>
              <a:rPr dirty="0"/>
              <a:t>bill</a:t>
            </a:r>
            <a:r>
              <a:rPr spc="-60" dirty="0"/>
              <a:t> </a:t>
            </a:r>
            <a:r>
              <a:rPr dirty="0"/>
              <a:t>are</a:t>
            </a:r>
            <a:r>
              <a:rPr spc="-80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production</a:t>
            </a:r>
            <a:r>
              <a:rPr u="sng" spc="-3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and</a:t>
            </a:r>
            <a:r>
              <a:rPr u="sng" spc="-5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000000"/>
                  </a:solidFill>
                </a:uFill>
              </a:rPr>
              <a:t>investment</a:t>
            </a:r>
            <a:r>
              <a:rPr u="sng" spc="-4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25" dirty="0">
                <a:uFill>
                  <a:solidFill>
                    <a:srgbClr val="000000"/>
                  </a:solidFill>
                </a:uFill>
              </a:rPr>
              <a:t>tax</a:t>
            </a:r>
            <a:r>
              <a:rPr u="none" spc="-25" dirty="0"/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credits</a:t>
            </a:r>
            <a:r>
              <a:rPr u="none" spc="-50" dirty="0"/>
              <a:t> </a:t>
            </a:r>
            <a:r>
              <a:rPr u="none" dirty="0"/>
              <a:t>for</a:t>
            </a:r>
            <a:r>
              <a:rPr u="none" spc="-75" dirty="0"/>
              <a:t> </a:t>
            </a:r>
            <a:r>
              <a:rPr u="none" dirty="0"/>
              <a:t>clean</a:t>
            </a:r>
            <a:r>
              <a:rPr u="none" spc="-70" dirty="0"/>
              <a:t> </a:t>
            </a:r>
            <a:r>
              <a:rPr u="none" dirty="0"/>
              <a:t>power</a:t>
            </a:r>
            <a:r>
              <a:rPr u="none" spc="-60" dirty="0"/>
              <a:t> </a:t>
            </a:r>
            <a:r>
              <a:rPr u="none" dirty="0"/>
              <a:t>projects</a:t>
            </a:r>
            <a:r>
              <a:rPr u="none" spc="-50" dirty="0"/>
              <a:t> </a:t>
            </a:r>
            <a:r>
              <a:rPr u="none" dirty="0"/>
              <a:t>known</a:t>
            </a:r>
            <a:r>
              <a:rPr u="none" spc="-50" dirty="0"/>
              <a:t> </a:t>
            </a:r>
            <a:r>
              <a:rPr u="none" dirty="0"/>
              <a:t>as</a:t>
            </a:r>
            <a:r>
              <a:rPr u="none" spc="-70" dirty="0"/>
              <a:t> </a:t>
            </a:r>
            <a:r>
              <a:rPr u="none" dirty="0"/>
              <a:t>45Y</a:t>
            </a:r>
            <a:r>
              <a:rPr u="none" spc="-50" dirty="0"/>
              <a:t> </a:t>
            </a:r>
            <a:r>
              <a:rPr u="none" dirty="0"/>
              <a:t>and</a:t>
            </a:r>
            <a:r>
              <a:rPr u="none" spc="-60" dirty="0"/>
              <a:t> </a:t>
            </a:r>
            <a:r>
              <a:rPr u="none" spc="-20" dirty="0"/>
              <a:t>48E”</a:t>
            </a:r>
            <a:endParaRPr sz="2600" dirty="0"/>
          </a:p>
          <a:p>
            <a:pPr>
              <a:lnSpc>
                <a:spcPct val="100000"/>
              </a:lnSpc>
              <a:spcBef>
                <a:spcPts val="890"/>
              </a:spcBef>
            </a:pPr>
            <a:endParaRPr sz="2600" dirty="0"/>
          </a:p>
          <a:p>
            <a:pPr marL="12700" marR="120650">
              <a:lnSpc>
                <a:spcPct val="90300"/>
              </a:lnSpc>
            </a:pPr>
            <a:r>
              <a:rPr dirty="0"/>
              <a:t>“</a:t>
            </a:r>
            <a:r>
              <a:rPr sz="2600" u="sng" dirty="0">
                <a:uFill>
                  <a:solidFill>
                    <a:srgbClr val="000000"/>
                  </a:solidFill>
                </a:uFill>
              </a:rPr>
              <a:t>Clean</a:t>
            </a:r>
            <a:r>
              <a:rPr sz="2600" u="sng" spc="-7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</a:rPr>
              <a:t>power</a:t>
            </a:r>
            <a:r>
              <a:rPr sz="2600" u="sng" spc="-5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</a:rPr>
              <a:t>projects</a:t>
            </a:r>
            <a:r>
              <a:rPr sz="2600" u="sng" spc="-7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600" u="none" dirty="0"/>
              <a:t>would</a:t>
            </a:r>
            <a:r>
              <a:rPr sz="2600" u="none" spc="-55" dirty="0"/>
              <a:t> </a:t>
            </a:r>
            <a:r>
              <a:rPr sz="2600" u="none" dirty="0"/>
              <a:t>have</a:t>
            </a:r>
            <a:r>
              <a:rPr sz="2600" u="none" spc="-65" dirty="0"/>
              <a:t> </a:t>
            </a:r>
            <a:r>
              <a:rPr sz="2600" u="none" dirty="0"/>
              <a:t>to</a:t>
            </a:r>
            <a:r>
              <a:rPr sz="2600" u="none" spc="-50" dirty="0"/>
              <a:t> </a:t>
            </a:r>
            <a:r>
              <a:rPr sz="2600" u="none" dirty="0"/>
              <a:t>start</a:t>
            </a:r>
            <a:r>
              <a:rPr sz="2600" u="none" spc="-60" dirty="0"/>
              <a:t> </a:t>
            </a:r>
            <a:r>
              <a:rPr sz="2600" u="none" spc="-10" dirty="0"/>
              <a:t>construction</a:t>
            </a:r>
            <a:r>
              <a:rPr sz="2600" u="none" spc="-75" dirty="0"/>
              <a:t> </a:t>
            </a:r>
            <a:r>
              <a:rPr sz="2600" u="none" dirty="0"/>
              <a:t>within</a:t>
            </a:r>
            <a:r>
              <a:rPr sz="2600" u="none" spc="-60" dirty="0"/>
              <a:t> </a:t>
            </a:r>
            <a:r>
              <a:rPr sz="2600" u="none" dirty="0"/>
              <a:t>60</a:t>
            </a:r>
            <a:r>
              <a:rPr sz="2600" u="none" spc="-65" dirty="0"/>
              <a:t> </a:t>
            </a:r>
            <a:r>
              <a:rPr sz="2600" u="none" dirty="0"/>
              <a:t>days</a:t>
            </a:r>
            <a:r>
              <a:rPr sz="2600" u="none" spc="-65" dirty="0"/>
              <a:t> </a:t>
            </a:r>
            <a:r>
              <a:rPr sz="2600" u="none" dirty="0"/>
              <a:t>of</a:t>
            </a:r>
            <a:r>
              <a:rPr sz="2600" u="none" spc="-55" dirty="0"/>
              <a:t> </a:t>
            </a:r>
            <a:r>
              <a:rPr sz="2600" u="none" dirty="0"/>
              <a:t>the</a:t>
            </a:r>
            <a:r>
              <a:rPr sz="2600" u="none" spc="-65" dirty="0"/>
              <a:t> </a:t>
            </a:r>
            <a:r>
              <a:rPr sz="2600" u="none" spc="-20" dirty="0"/>
              <a:t>bill </a:t>
            </a:r>
            <a:r>
              <a:rPr sz="2600" u="none" dirty="0"/>
              <a:t>being</a:t>
            </a:r>
            <a:r>
              <a:rPr sz="2600" u="none" spc="-65" dirty="0"/>
              <a:t> </a:t>
            </a:r>
            <a:r>
              <a:rPr sz="2600" u="none" dirty="0"/>
              <a:t>signed</a:t>
            </a:r>
            <a:r>
              <a:rPr sz="2600" u="none" spc="-65" dirty="0"/>
              <a:t> </a:t>
            </a:r>
            <a:r>
              <a:rPr sz="2600" u="none" dirty="0"/>
              <a:t>into</a:t>
            </a:r>
            <a:r>
              <a:rPr sz="2600" u="none" spc="-40" dirty="0"/>
              <a:t> </a:t>
            </a:r>
            <a:r>
              <a:rPr sz="2600" u="none" dirty="0"/>
              <a:t>law</a:t>
            </a:r>
            <a:r>
              <a:rPr sz="2600" u="none" spc="-45" dirty="0"/>
              <a:t> </a:t>
            </a:r>
            <a:r>
              <a:rPr sz="2600" u="none" dirty="0"/>
              <a:t>to</a:t>
            </a:r>
            <a:r>
              <a:rPr sz="2600" u="none" spc="-45" dirty="0"/>
              <a:t> </a:t>
            </a:r>
            <a:r>
              <a:rPr sz="2600" u="none" dirty="0"/>
              <a:t>be</a:t>
            </a:r>
            <a:r>
              <a:rPr sz="2600" u="none" spc="-55" dirty="0"/>
              <a:t> </a:t>
            </a:r>
            <a:r>
              <a:rPr sz="2600" u="none" dirty="0"/>
              <a:t>eligible</a:t>
            </a:r>
            <a:r>
              <a:rPr sz="2600" u="none" spc="-60" dirty="0"/>
              <a:t> </a:t>
            </a:r>
            <a:r>
              <a:rPr sz="2600" u="none" dirty="0"/>
              <a:t>for</a:t>
            </a:r>
            <a:r>
              <a:rPr sz="2600" u="none" spc="-25" dirty="0"/>
              <a:t> </a:t>
            </a:r>
            <a:r>
              <a:rPr sz="2600" u="none" dirty="0"/>
              <a:t>the</a:t>
            </a:r>
            <a:r>
              <a:rPr sz="2600" u="none" spc="-55" dirty="0"/>
              <a:t> </a:t>
            </a:r>
            <a:r>
              <a:rPr lang="en-US" sz="2600" u="none" dirty="0"/>
              <a:t>incentives and</a:t>
            </a:r>
            <a:r>
              <a:rPr sz="2600" u="none" spc="-50" dirty="0"/>
              <a:t> </a:t>
            </a:r>
            <a:r>
              <a:rPr sz="2600" u="none" dirty="0"/>
              <a:t>start</a:t>
            </a:r>
            <a:r>
              <a:rPr sz="2600" u="none" spc="-40" dirty="0"/>
              <a:t> </a:t>
            </a:r>
            <a:r>
              <a:rPr sz="2600" u="none" dirty="0"/>
              <a:t>service</a:t>
            </a:r>
            <a:r>
              <a:rPr sz="2600" u="none" spc="-70" dirty="0"/>
              <a:t> </a:t>
            </a:r>
            <a:r>
              <a:rPr sz="2600" u="none" dirty="0"/>
              <a:t>by</a:t>
            </a:r>
            <a:r>
              <a:rPr sz="2600" u="none" spc="-45" dirty="0"/>
              <a:t> </a:t>
            </a:r>
            <a:r>
              <a:rPr sz="2600" u="none" dirty="0"/>
              <a:t>the</a:t>
            </a:r>
            <a:r>
              <a:rPr sz="2600" u="none" spc="-65" dirty="0"/>
              <a:t> </a:t>
            </a:r>
            <a:r>
              <a:rPr sz="2600" u="none" spc="-25" dirty="0"/>
              <a:t>end </a:t>
            </a:r>
            <a:r>
              <a:rPr sz="2600" u="none" dirty="0"/>
              <a:t>of</a:t>
            </a:r>
            <a:r>
              <a:rPr sz="2600" u="none" spc="-15" dirty="0"/>
              <a:t> </a:t>
            </a:r>
            <a:r>
              <a:rPr sz="2600" u="none" spc="-10" dirty="0"/>
              <a:t>2028.”</a:t>
            </a:r>
            <a:endParaRPr sz="2600" dirty="0"/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600" dirty="0"/>
          </a:p>
          <a:p>
            <a:pPr marL="12700" marR="5080" indent="-635">
              <a:lnSpc>
                <a:spcPts val="2810"/>
              </a:lnSpc>
              <a:spcBef>
                <a:spcPts val="5"/>
              </a:spcBef>
            </a:pPr>
            <a:r>
              <a:rPr sz="2600" dirty="0"/>
              <a:t>tax</a:t>
            </a:r>
            <a:r>
              <a:rPr sz="2600" spc="-75" dirty="0"/>
              <a:t> </a:t>
            </a:r>
            <a:r>
              <a:rPr sz="2600" dirty="0"/>
              <a:t>credits</a:t>
            </a:r>
            <a:r>
              <a:rPr sz="2600" spc="-90" dirty="0"/>
              <a:t> </a:t>
            </a:r>
            <a:r>
              <a:rPr sz="2600" dirty="0"/>
              <a:t>for</a:t>
            </a:r>
            <a:r>
              <a:rPr sz="2600" spc="-55" dirty="0"/>
              <a:t> </a:t>
            </a:r>
            <a:r>
              <a:rPr sz="2600" dirty="0"/>
              <a:t>homeowners</a:t>
            </a:r>
            <a:r>
              <a:rPr sz="2600" spc="-85" dirty="0"/>
              <a:t> </a:t>
            </a:r>
            <a:r>
              <a:rPr sz="2600" dirty="0"/>
              <a:t>to</a:t>
            </a:r>
            <a:r>
              <a:rPr sz="2600" spc="-75" dirty="0"/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hlinkClick r:id="rId3"/>
              </a:rPr>
              <a:t>install</a:t>
            </a:r>
            <a:r>
              <a:rPr sz="2600" u="sng" spc="-85" dirty="0">
                <a:uFill>
                  <a:solidFill>
                    <a:srgbClr val="000000"/>
                  </a:solidFill>
                </a:uFill>
                <a:hlinkClick r:id="rId3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hlinkClick r:id="rId3"/>
              </a:rPr>
              <a:t>electric</a:t>
            </a:r>
            <a:r>
              <a:rPr sz="2600" u="sng" spc="-85" dirty="0">
                <a:uFill>
                  <a:solidFill>
                    <a:srgbClr val="000000"/>
                  </a:solidFill>
                </a:uFill>
                <a:hlinkClick r:id="rId3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hlinkClick r:id="rId3"/>
              </a:rPr>
              <a:t>appliances</a:t>
            </a:r>
            <a:r>
              <a:rPr sz="2600" u="none" spc="-105" dirty="0"/>
              <a:t> </a:t>
            </a:r>
            <a:r>
              <a:rPr sz="2600" u="none" dirty="0"/>
              <a:t>and</a:t>
            </a:r>
            <a:r>
              <a:rPr sz="2600" u="none" spc="-80" dirty="0"/>
              <a:t> </a:t>
            </a:r>
            <a:r>
              <a:rPr sz="2600" u="none" dirty="0"/>
              <a:t>make</a:t>
            </a:r>
            <a:r>
              <a:rPr sz="2600" u="none" spc="-80" dirty="0"/>
              <a:t> 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</a:rPr>
              <a:t>energy-efficient</a:t>
            </a:r>
            <a:r>
              <a:rPr sz="2600" u="none" spc="-10" dirty="0"/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</a:rPr>
              <a:t>home</a:t>
            </a:r>
            <a:r>
              <a:rPr sz="2600" u="sng" spc="-5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</a:rPr>
              <a:t>improvements</a:t>
            </a:r>
            <a:r>
              <a:rPr sz="2600" u="sng" spc="-7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600" u="none" dirty="0"/>
              <a:t>are</a:t>
            </a:r>
            <a:r>
              <a:rPr sz="2600" u="none" spc="-35" dirty="0"/>
              <a:t> </a:t>
            </a:r>
            <a:r>
              <a:rPr sz="2600" u="none" spc="-10" dirty="0"/>
              <a:t>eliminated</a:t>
            </a:r>
            <a:endParaRPr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0" dirty="0">
                <a:latin typeface="Knockout HTFLiteweight" pitchFamily="2" charset="0"/>
              </a:rPr>
              <a:t>IMPACT</a:t>
            </a:r>
            <a:r>
              <a:rPr b="0" spc="-150" dirty="0">
                <a:latin typeface="Knockout HTFLiteweight" pitchFamily="2" charset="0"/>
              </a:rPr>
              <a:t> </a:t>
            </a:r>
            <a:r>
              <a:rPr b="0" dirty="0">
                <a:latin typeface="Knockout HTFLiteweight" pitchFamily="2" charset="0"/>
              </a:rPr>
              <a:t>ON</a:t>
            </a:r>
            <a:r>
              <a:rPr b="0" spc="-175" dirty="0">
                <a:latin typeface="Knockout HTFLiteweight" pitchFamily="2" charset="0"/>
              </a:rPr>
              <a:t> </a:t>
            </a:r>
            <a:r>
              <a:rPr b="0" dirty="0">
                <a:latin typeface="Knockout HTFLiteweight" pitchFamily="2" charset="0"/>
              </a:rPr>
              <a:t>SOLAR</a:t>
            </a:r>
            <a:r>
              <a:rPr b="0" spc="-160" dirty="0">
                <a:latin typeface="Knockout HTFLiteweight" pitchFamily="2" charset="0"/>
              </a:rPr>
              <a:t> </a:t>
            </a:r>
            <a:r>
              <a:rPr b="0" spc="-80" dirty="0">
                <a:latin typeface="Knockout HTFLiteweight" pitchFamily="2" charset="0"/>
              </a:rPr>
              <a:t>TAX</a:t>
            </a:r>
            <a:r>
              <a:rPr b="0" spc="-160" dirty="0">
                <a:latin typeface="Knockout HTFLiteweight" pitchFamily="2" charset="0"/>
              </a:rPr>
              <a:t> </a:t>
            </a:r>
            <a:r>
              <a:rPr b="0" spc="-10" dirty="0">
                <a:latin typeface="Knockout HTFLiteweight" pitchFamily="2" charset="0"/>
              </a:rPr>
              <a:t>CREDITS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3701" y="3196333"/>
            <a:ext cx="10954385" cy="2684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165" indent="-635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new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House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bill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would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terminate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30%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residential</a:t>
            </a:r>
            <a:r>
              <a:rPr sz="2600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solar</a:t>
            </a:r>
            <a:r>
              <a:rPr sz="26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tax</a:t>
            </a:r>
            <a:r>
              <a:rPr sz="26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credit</a:t>
            </a:r>
            <a:r>
              <a:rPr sz="2600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none" dirty="0">
                <a:latin typeface="Calibri"/>
                <a:cs typeface="Calibri"/>
              </a:rPr>
              <a:t>by</a:t>
            </a:r>
            <a:r>
              <a:rPr sz="2600" u="none" spc="-60" dirty="0">
                <a:latin typeface="Calibri"/>
                <a:cs typeface="Calibri"/>
              </a:rPr>
              <a:t> </a:t>
            </a:r>
            <a:r>
              <a:rPr sz="2600" u="none" dirty="0">
                <a:latin typeface="Calibri"/>
                <a:cs typeface="Calibri"/>
              </a:rPr>
              <a:t>end</a:t>
            </a:r>
            <a:r>
              <a:rPr sz="2600" u="none" spc="-70" dirty="0">
                <a:latin typeface="Calibri"/>
                <a:cs typeface="Calibri"/>
              </a:rPr>
              <a:t> </a:t>
            </a:r>
            <a:r>
              <a:rPr sz="2600" u="none" spc="-25" dirty="0">
                <a:latin typeface="Calibri"/>
                <a:cs typeface="Calibri"/>
              </a:rPr>
              <a:t>of </a:t>
            </a:r>
            <a:r>
              <a:rPr sz="2600" u="none" dirty="0">
                <a:latin typeface="Calibri"/>
                <a:cs typeface="Calibri"/>
              </a:rPr>
              <a:t>2025</a:t>
            </a:r>
            <a:r>
              <a:rPr sz="2600" u="none" spc="-55" dirty="0">
                <a:latin typeface="Calibri"/>
                <a:cs typeface="Calibri"/>
              </a:rPr>
              <a:t> </a:t>
            </a:r>
            <a:r>
              <a:rPr sz="2600" u="none" spc="-10" dirty="0">
                <a:latin typeface="Calibri"/>
                <a:cs typeface="Calibri"/>
              </a:rPr>
              <a:t>—</a:t>
            </a:r>
            <a:r>
              <a:rPr sz="2600" u="none" dirty="0">
                <a:latin typeface="Calibri"/>
                <a:cs typeface="Calibri"/>
              </a:rPr>
              <a:t>nearly</a:t>
            </a:r>
            <a:r>
              <a:rPr sz="2600" u="none" spc="-35" dirty="0">
                <a:latin typeface="Calibri"/>
                <a:cs typeface="Calibri"/>
              </a:rPr>
              <a:t> </a:t>
            </a:r>
            <a:r>
              <a:rPr sz="2600" u="none" dirty="0">
                <a:latin typeface="Calibri"/>
                <a:cs typeface="Calibri"/>
              </a:rPr>
              <a:t>a</a:t>
            </a:r>
            <a:r>
              <a:rPr sz="2600" u="none" spc="-15" dirty="0">
                <a:latin typeface="Calibri"/>
                <a:cs typeface="Calibri"/>
              </a:rPr>
              <a:t> </a:t>
            </a:r>
            <a:r>
              <a:rPr sz="2600" u="none" dirty="0">
                <a:latin typeface="Calibri"/>
                <a:cs typeface="Calibri"/>
              </a:rPr>
              <a:t>decade</a:t>
            </a:r>
            <a:r>
              <a:rPr sz="2600" u="none" spc="-40" dirty="0">
                <a:latin typeface="Calibri"/>
                <a:cs typeface="Calibri"/>
              </a:rPr>
              <a:t> </a:t>
            </a:r>
            <a:r>
              <a:rPr sz="2600" u="none" dirty="0">
                <a:latin typeface="Calibri"/>
                <a:cs typeface="Calibri"/>
              </a:rPr>
              <a:t>ahead</a:t>
            </a:r>
            <a:r>
              <a:rPr sz="2600" u="none" spc="-30" dirty="0">
                <a:latin typeface="Calibri"/>
                <a:cs typeface="Calibri"/>
              </a:rPr>
              <a:t> </a:t>
            </a:r>
            <a:r>
              <a:rPr sz="2600" u="none" dirty="0">
                <a:latin typeface="Calibri"/>
                <a:cs typeface="Calibri"/>
              </a:rPr>
              <a:t>of</a:t>
            </a:r>
            <a:r>
              <a:rPr sz="2600" u="none" spc="-15" dirty="0">
                <a:latin typeface="Calibri"/>
                <a:cs typeface="Calibri"/>
              </a:rPr>
              <a:t> </a:t>
            </a:r>
            <a:r>
              <a:rPr sz="2600" u="none" spc="-10" dirty="0">
                <a:latin typeface="Calibri"/>
                <a:cs typeface="Calibri"/>
              </a:rPr>
              <a:t>schedule</a:t>
            </a:r>
            <a:endParaRPr sz="26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915"/>
              </a:spcBef>
              <a:buFont typeface="Arial"/>
              <a:buChar char="•"/>
              <a:tabLst>
                <a:tab pos="469900" algn="l"/>
              </a:tabLst>
            </a:pPr>
            <a:r>
              <a:rPr sz="2800" dirty="0">
                <a:latin typeface="Calibri"/>
                <a:cs typeface="Calibri"/>
              </a:rPr>
              <a:t>(Section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25D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U.S.</a:t>
            </a:r>
            <a:r>
              <a:rPr sz="2800" spc="-50" dirty="0">
                <a:latin typeface="Calibri"/>
                <a:cs typeface="Calibri"/>
              </a:rPr>
              <a:t> Tax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Code)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30"/>
              </a:lnSpc>
            </a:pPr>
            <a:r>
              <a:rPr sz="2800" dirty="0">
                <a:latin typeface="Calibri"/>
                <a:cs typeface="Calibri"/>
              </a:rPr>
              <a:t>Also,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current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commercial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solar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tax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credits,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systems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would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need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be </a:t>
            </a:r>
            <a:r>
              <a:rPr sz="2800" dirty="0">
                <a:latin typeface="Calibri"/>
                <a:cs typeface="Calibri"/>
              </a:rPr>
              <a:t>placed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service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before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January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2029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3859" y="5898384"/>
            <a:ext cx="5334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265" algn="l"/>
              </a:tabLst>
            </a:pPr>
            <a:r>
              <a:rPr sz="2800" dirty="0">
                <a:latin typeface="Calibri"/>
                <a:cs typeface="Calibri"/>
              </a:rPr>
              <a:t>(Section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48E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U.S.</a:t>
            </a:r>
            <a:r>
              <a:rPr sz="2800" spc="-50" dirty="0">
                <a:latin typeface="Calibri"/>
                <a:cs typeface="Calibri"/>
              </a:rPr>
              <a:t> Tax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Code)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57059" y="5741304"/>
            <a:ext cx="30886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https://www.energysage.com/news/congr</a:t>
            </a:r>
            <a:r>
              <a:rPr sz="1400" u="none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ess-</a:t>
            </a:r>
            <a:r>
              <a:rPr sz="14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threatens-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to-end-solar-</a:t>
            </a:r>
            <a:r>
              <a:rPr sz="14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tax-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credit/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361" y="1526990"/>
            <a:ext cx="10963274" cy="12953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0" dirty="0">
                <a:latin typeface="Knockout HTFLiteweight" pitchFamily="2" charset="0"/>
              </a:rPr>
              <a:t>IMPACT</a:t>
            </a:r>
            <a:r>
              <a:rPr b="0" spc="-160" dirty="0">
                <a:latin typeface="Knockout HTFLiteweight" pitchFamily="2" charset="0"/>
              </a:rPr>
              <a:t> </a:t>
            </a:r>
            <a:r>
              <a:rPr b="0" dirty="0">
                <a:latin typeface="Knockout HTFLiteweight" pitchFamily="2" charset="0"/>
              </a:rPr>
              <a:t>ON</a:t>
            </a:r>
            <a:r>
              <a:rPr b="0" spc="-180" dirty="0">
                <a:latin typeface="Knockout HTFLiteweight" pitchFamily="2" charset="0"/>
              </a:rPr>
              <a:t> </a:t>
            </a:r>
            <a:r>
              <a:rPr b="0" dirty="0">
                <a:latin typeface="Knockout HTFLiteweight" pitchFamily="2" charset="0"/>
              </a:rPr>
              <a:t>ELECTRIC</a:t>
            </a:r>
            <a:r>
              <a:rPr b="0" spc="-170" dirty="0">
                <a:latin typeface="Knockout HTFLiteweight" pitchFamily="2" charset="0"/>
              </a:rPr>
              <a:t> </a:t>
            </a:r>
            <a:r>
              <a:rPr b="0" spc="-10" dirty="0">
                <a:latin typeface="Knockout HTFLiteweight" pitchFamily="2" charset="0"/>
              </a:rPr>
              <a:t>VEHICLES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3453" y="1686048"/>
            <a:ext cx="4422775" cy="29044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337820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latin typeface="Calibri"/>
                <a:cs typeface="Calibri"/>
              </a:rPr>
              <a:t>Major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Changes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EV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65" dirty="0">
                <a:latin typeface="Calibri"/>
                <a:cs typeface="Calibri"/>
              </a:rPr>
              <a:t>Tax </a:t>
            </a:r>
            <a:r>
              <a:rPr sz="3200" spc="-10" dirty="0">
                <a:latin typeface="Calibri"/>
                <a:cs typeface="Calibri"/>
              </a:rPr>
              <a:t>Credits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80"/>
              </a:spcBef>
            </a:pPr>
            <a:endParaRPr sz="3200">
              <a:latin typeface="Calibri"/>
              <a:cs typeface="Calibri"/>
            </a:endParaRPr>
          </a:p>
          <a:p>
            <a:pPr marL="12700" marR="5080">
              <a:lnSpc>
                <a:spcPts val="3460"/>
              </a:lnSpc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bill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would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essentially </a:t>
            </a:r>
            <a:r>
              <a:rPr sz="3200" dirty="0">
                <a:latin typeface="Calibri"/>
                <a:cs typeface="Calibri"/>
              </a:rPr>
              <a:t>end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current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$7,500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tax </a:t>
            </a:r>
            <a:r>
              <a:rPr sz="3200" spc="-10" dirty="0">
                <a:latin typeface="Calibri"/>
                <a:cs typeface="Calibri"/>
              </a:rPr>
              <a:t>credit.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3453" y="5149242"/>
            <a:ext cx="430466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latin typeface="Calibri"/>
                <a:cs typeface="Calibri"/>
              </a:rPr>
              <a:t>It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also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creates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new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$250 </a:t>
            </a:r>
            <a:r>
              <a:rPr sz="3200" dirty="0">
                <a:latin typeface="Calibri"/>
                <a:cs typeface="Calibri"/>
              </a:rPr>
              <a:t>annual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fee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EV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owners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57059" y="5741304"/>
            <a:ext cx="307340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https://electrek.co/2025/05/22/tesla-tsla-</a:t>
            </a:r>
            <a:r>
              <a:rPr sz="1400" u="none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badly-</a:t>
            </a:r>
            <a:r>
              <a:rPr sz="14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affected-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trumps-big-beautiful-bill-</a:t>
            </a:r>
            <a:r>
              <a:rPr sz="1400" u="none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gop-passed/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93982" y="1455534"/>
            <a:ext cx="6794815" cy="39469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Knockout HTFLiteweight" pitchFamily="2" charset="0"/>
              </a:rPr>
              <a:t>IRA</a:t>
            </a:r>
            <a:r>
              <a:rPr b="0" spc="-85" dirty="0">
                <a:latin typeface="Knockout HTFLiteweight" pitchFamily="2" charset="0"/>
              </a:rPr>
              <a:t> </a:t>
            </a:r>
            <a:r>
              <a:rPr b="0" dirty="0">
                <a:latin typeface="Knockout HTFLiteweight" pitchFamily="2" charset="0"/>
              </a:rPr>
              <a:t>INFRASTRUCTURE</a:t>
            </a:r>
            <a:r>
              <a:rPr b="0" spc="-95" dirty="0">
                <a:latin typeface="Knockout HTFLiteweight" pitchFamily="2" charset="0"/>
              </a:rPr>
              <a:t> </a:t>
            </a:r>
            <a:r>
              <a:rPr b="0" spc="-10" dirty="0">
                <a:latin typeface="Knockout HTFLiteweight" pitchFamily="2" charset="0"/>
              </a:rPr>
              <a:t>GRANTS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3859" y="1646424"/>
            <a:ext cx="4564380" cy="461073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marR="516255">
              <a:lnSpc>
                <a:spcPts val="3070"/>
              </a:lnSpc>
              <a:spcBef>
                <a:spcPts val="844"/>
              </a:spcBef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bill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also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rescinds</a:t>
            </a:r>
            <a:r>
              <a:rPr sz="3200" u="none" spc="-10" dirty="0">
                <a:latin typeface="Calibri"/>
                <a:cs typeface="Calibri"/>
              </a:rPr>
              <a:t> </a:t>
            </a:r>
            <a:r>
              <a:rPr sz="32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previously-</a:t>
            </a:r>
            <a:r>
              <a:rPr sz="32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awarded</a:t>
            </a:r>
            <a:r>
              <a:rPr sz="3200" u="none" spc="-10" dirty="0">
                <a:latin typeface="Calibri"/>
                <a:cs typeface="Calibri"/>
              </a:rPr>
              <a:t> </a:t>
            </a:r>
            <a:r>
              <a:rPr sz="3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funding</a:t>
            </a:r>
            <a:r>
              <a:rPr sz="3200" u="none" spc="-65" dirty="0">
                <a:latin typeface="Calibri"/>
                <a:cs typeface="Calibri"/>
              </a:rPr>
              <a:t> </a:t>
            </a:r>
            <a:r>
              <a:rPr sz="3200" u="none" dirty="0">
                <a:latin typeface="Calibri"/>
                <a:cs typeface="Calibri"/>
              </a:rPr>
              <a:t>from</a:t>
            </a:r>
            <a:r>
              <a:rPr sz="3200" u="none" spc="-114" dirty="0">
                <a:latin typeface="Calibri"/>
                <a:cs typeface="Calibri"/>
              </a:rPr>
              <a:t> </a:t>
            </a:r>
            <a:r>
              <a:rPr sz="3200" u="none" spc="-20" dirty="0">
                <a:latin typeface="Calibri"/>
                <a:cs typeface="Calibri"/>
              </a:rPr>
              <a:t>seven </a:t>
            </a:r>
            <a:r>
              <a:rPr sz="3200" u="none" spc="-10" dirty="0">
                <a:latin typeface="Calibri"/>
                <a:cs typeface="Calibri"/>
              </a:rPr>
              <a:t>infrastructure</a:t>
            </a:r>
            <a:r>
              <a:rPr sz="3200" u="none" spc="-130" dirty="0">
                <a:latin typeface="Calibri"/>
                <a:cs typeface="Calibri"/>
              </a:rPr>
              <a:t> </a:t>
            </a:r>
            <a:r>
              <a:rPr sz="3200" u="none" spc="-10" dirty="0">
                <a:latin typeface="Calibri"/>
                <a:cs typeface="Calibri"/>
              </a:rPr>
              <a:t>programs.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</a:pPr>
            <a:r>
              <a:rPr sz="3200" dirty="0">
                <a:latin typeface="Calibri"/>
                <a:cs typeface="Calibri"/>
              </a:rPr>
              <a:t>This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proposal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would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impact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grant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program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that </a:t>
            </a:r>
            <a:r>
              <a:rPr sz="3200" dirty="0">
                <a:latin typeface="Calibri"/>
                <a:cs typeface="Calibri"/>
              </a:rPr>
              <a:t>awarded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$334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million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Massachusetts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I-</a:t>
            </a:r>
            <a:r>
              <a:rPr sz="32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90</a:t>
            </a:r>
            <a:r>
              <a:rPr sz="3200" b="1" u="none" spc="-25" dirty="0">
                <a:latin typeface="Calibri"/>
                <a:cs typeface="Calibri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Allston</a:t>
            </a:r>
            <a:r>
              <a:rPr sz="3200" b="1" u="sng" spc="-1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Multimodal</a:t>
            </a:r>
            <a:r>
              <a:rPr sz="3200" b="1" u="none" spc="-10" dirty="0">
                <a:latin typeface="Calibri"/>
                <a:cs typeface="Calibri"/>
              </a:rPr>
              <a:t> </a:t>
            </a:r>
            <a:r>
              <a:rPr sz="3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Project</a:t>
            </a:r>
            <a:r>
              <a:rPr sz="3200" u="none" spc="-1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9226" y="1589087"/>
            <a:ext cx="6870748" cy="36798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65" dirty="0">
                <a:latin typeface="Knockout HTFLiteweight" pitchFamily="2" charset="0"/>
              </a:rPr>
              <a:t>WHAT</a:t>
            </a:r>
            <a:r>
              <a:rPr b="0" spc="-145" dirty="0">
                <a:latin typeface="Knockout HTFLiteweight" pitchFamily="2" charset="0"/>
              </a:rPr>
              <a:t> </a:t>
            </a:r>
            <a:r>
              <a:rPr b="0" dirty="0">
                <a:latin typeface="Knockout HTFLiteweight" pitchFamily="2" charset="0"/>
              </a:rPr>
              <a:t>IS</a:t>
            </a:r>
            <a:r>
              <a:rPr b="0" spc="-140" dirty="0">
                <a:latin typeface="Knockout HTFLiteweight" pitchFamily="2" charset="0"/>
              </a:rPr>
              <a:t> </a:t>
            </a:r>
            <a:r>
              <a:rPr b="0" spc="-10" dirty="0">
                <a:latin typeface="Knockout HTFLiteweight" pitchFamily="2" charset="0"/>
              </a:rPr>
              <a:t>NEXT?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3859" y="1686048"/>
            <a:ext cx="1027493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latin typeface="Calibri"/>
                <a:cs typeface="Calibri"/>
              </a:rPr>
              <a:t>Timing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Senate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debate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bill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unclear,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but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there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are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some </a:t>
            </a:r>
            <a:r>
              <a:rPr sz="3200" dirty="0">
                <a:latin typeface="Calibri"/>
                <a:cs typeface="Calibri"/>
              </a:rPr>
              <a:t>initial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signals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Senate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will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make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some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changes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5353" y="4270727"/>
            <a:ext cx="10989945" cy="202628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50800" marR="17780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latin typeface="Calibri"/>
                <a:cs typeface="Calibri"/>
              </a:rPr>
              <a:t>Once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Senate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completes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their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reconciliation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bill,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House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and </a:t>
            </a:r>
            <a:r>
              <a:rPr sz="3200" dirty="0">
                <a:latin typeface="Calibri"/>
                <a:cs typeface="Calibri"/>
              </a:rPr>
              <a:t>Senate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will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negotiate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final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compromise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version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32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President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Trump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asked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final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bill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from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Congress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by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July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4</a:t>
            </a:r>
            <a:r>
              <a:rPr sz="3150" spc="-37" baseline="25132" dirty="0">
                <a:latin typeface="Calibri"/>
                <a:cs typeface="Calibri"/>
              </a:rPr>
              <a:t>th</a:t>
            </a:r>
            <a:endParaRPr sz="3150" baseline="25132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9337" y="2747975"/>
            <a:ext cx="7553323" cy="1362061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slideVersion":1,"isValidatorEnabled":false,"isLocked":false,"elementsMetadata":[],"slideId":"638191586545867349","enableDocumentContentUpdater":false,"version":"2.0"}]]></TemplafySlide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slideVersion":1,"isValidatorEnabled":false,"isLocked":false,"elementsMetadata":[],"slideId":"638191586545867349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A265D2D3-9212-4CFB-A808-3B3B3F0D418D}">
  <ds:schemaRefs/>
</ds:datastoreItem>
</file>

<file path=customXml/itemProps2.xml><?xml version="1.0" encoding="utf-8"?>
<ds:datastoreItem xmlns:ds="http://schemas.openxmlformats.org/officeDocument/2006/customXml" ds:itemID="{C6F4015D-D927-4185-AD09-8A8199B62EEF}">
  <ds:schemaRefs/>
</ds:datastoreItem>
</file>

<file path=customXml/itemProps3.xml><?xml version="1.0" encoding="utf-8"?>
<ds:datastoreItem xmlns:ds="http://schemas.openxmlformats.org/officeDocument/2006/customXml" ds:itemID="{6903D614-77AA-4531-A2D5-A6C0D4EC5FCD}">
  <ds:schemaRefs/>
</ds:datastoreItem>
</file>

<file path=customXml/itemProps4.xml><?xml version="1.0" encoding="utf-8"?>
<ds:datastoreItem xmlns:ds="http://schemas.openxmlformats.org/officeDocument/2006/customXml" ds:itemID="{667212E9-CF38-4477-9610-504B0E0B87D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964</Words>
  <Application>Microsoft Office PowerPoint</Application>
  <PresentationFormat>Widescreen</PresentationFormat>
  <Paragraphs>122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Aptos</vt:lpstr>
      <vt:lpstr>Arial</vt:lpstr>
      <vt:lpstr>Calibri</vt:lpstr>
      <vt:lpstr>Knockout HTFLiteweight</vt:lpstr>
      <vt:lpstr>Montserrat</vt:lpstr>
      <vt:lpstr>Montserrat </vt:lpstr>
      <vt:lpstr>Montserrat Black</vt:lpstr>
      <vt:lpstr>Montserrat ExtraLight</vt:lpstr>
      <vt:lpstr>Montserrat Light</vt:lpstr>
      <vt:lpstr>Montserrat Medium</vt:lpstr>
      <vt:lpstr>Office Theme</vt:lpstr>
      <vt:lpstr>Diapositive think-cell</vt:lpstr>
      <vt:lpstr>PowerPoint Presentation</vt:lpstr>
      <vt:lpstr>PowerPoint Presentation</vt:lpstr>
      <vt:lpstr>FEDERAL “RECONCILIATION BILL”</vt:lpstr>
      <vt:lpstr>IMPACT ON CLEAN ENERGY</vt:lpstr>
      <vt:lpstr>IMPACT ON CLEAN ENERGY</vt:lpstr>
      <vt:lpstr>IMPACT ON SOLAR TAX CREDITS</vt:lpstr>
      <vt:lpstr>IMPACT ON ELECTRIC VEHICLES</vt:lpstr>
      <vt:lpstr>IRA INFRASTRUCTURE GRANTS</vt:lpstr>
      <vt:lpstr>WHAT IS NEXT?</vt:lpstr>
      <vt:lpstr>Commercial Real Estate Incentives</vt:lpstr>
      <vt:lpstr>Commercial Real Estate Incentives</vt:lpstr>
      <vt:lpstr>COMMERCIAL REAL ESTATE &amp; ENERGY EFFICIENCY</vt:lpstr>
      <vt:lpstr>COMMERCIAL REAL ESTATE &amp; ENERGY EFFICIENCY</vt:lpstr>
      <vt:lpstr>IRA INCENTIVES AND CHANGES</vt:lpstr>
      <vt:lpstr>IRA INCENTIVES AND CHANGES</vt:lpstr>
      <vt:lpstr>IRA INCENTIVES AND CHANGES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Tom Ryan</dc:creator>
  <cp:lastModifiedBy>Leann Kosior</cp:lastModifiedBy>
  <cp:revision>1</cp:revision>
  <dcterms:created xsi:type="dcterms:W3CDTF">2025-05-27T21:11:21Z</dcterms:created>
  <dcterms:modified xsi:type="dcterms:W3CDTF">2025-05-27T21:39:42Z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2025-05-27T00:00:00Z</vt:filetime>
  </property>
  <property fmtid="{D5CDD505-2E9C-101B-9397-08002B2CF9AE}" pid="3" name="Creator">
    <vt:lpwstr>Acrobat PDFMaker 25 for PowerPoint</vt:lpwstr>
  </property>
  <property fmtid="{D5CDD505-2E9C-101B-9397-08002B2CF9AE}" pid="4" name="LastSaved">
    <vt:filetime>2025-05-27T00:00:00Z</vt:filetime>
  </property>
  <property fmtid="{D5CDD505-2E9C-101B-9397-08002B2CF9AE}" pid="5" name="Producer">
    <vt:lpwstr>Adobe PDF Library 25.1.250</vt:lpwstr>
  </property>
</Properties>
</file>