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0" r:id="rId5"/>
    <p:sldId id="276" r:id="rId6"/>
    <p:sldId id="277" r:id="rId7"/>
    <p:sldId id="268" r:id="rId8"/>
    <p:sldId id="274" r:id="rId9"/>
    <p:sldId id="262" r:id="rId10"/>
    <p:sldId id="263" r:id="rId11"/>
    <p:sldId id="264" r:id="rId12"/>
    <p:sldId id="265" r:id="rId13"/>
    <p:sldId id="266" r:id="rId14"/>
    <p:sldId id="275" r:id="rId15"/>
    <p:sldId id="269" r:id="rId16"/>
    <p:sldId id="272" r:id="rId17"/>
    <p:sldId id="273" r:id="rId18"/>
    <p:sldId id="267" r:id="rId19"/>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0439" autoAdjust="0"/>
  </p:normalViewPr>
  <p:slideViewPr>
    <p:cSldViewPr>
      <p:cViewPr varScale="1">
        <p:scale>
          <a:sx n="78" d="100"/>
          <a:sy n="78" d="100"/>
        </p:scale>
        <p:origin x="-1860"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endParaRPr lang="en-US"/>
          </a:p>
        </p:txBody>
      </p:sp>
      <p:sp>
        <p:nvSpPr>
          <p:cNvPr id="409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endParaRPr lang="en-US"/>
          </a:p>
        </p:txBody>
      </p:sp>
      <p:sp>
        <p:nvSpPr>
          <p:cNvPr id="4100"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endParaRPr lang="en-US"/>
          </a:p>
        </p:txBody>
      </p:sp>
      <p:sp>
        <p:nvSpPr>
          <p:cNvPr id="410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fld id="{9975850E-E08B-42EE-AE30-1E56D154BA0A}"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42B690-EE77-4E4C-A069-1666CBA0754D}" type="slidenum">
              <a:rPr lang="en-US"/>
              <a:pPr/>
              <a:t>1</a:t>
            </a:fld>
            <a:endParaRPr lang="en-US"/>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FA7853-308A-4D56-90BF-968914D1DBDC}" type="slidenum">
              <a:rPr lang="en-US"/>
              <a:pPr/>
              <a:t>2</a:t>
            </a:fld>
            <a:endParaRPr lang="en-US"/>
          </a:p>
        </p:txBody>
      </p:sp>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p:txBody>
          <a:bodyPr/>
          <a:lstStyle/>
          <a:p>
            <a:pPr>
              <a:buFontTx/>
              <a:buChar char="•"/>
            </a:pPr>
            <a:r>
              <a:rPr lang="en-US" b="1"/>
              <a:t>Verrill Farm, in Concord, Pio Angelini, in Somerville &amp; Costa Fruit and Produce</a:t>
            </a:r>
            <a:r>
              <a:rPr lang="en-US"/>
              <a:t> </a:t>
            </a:r>
          </a:p>
          <a:p>
            <a:pPr>
              <a:buFontTx/>
              <a:buChar char="•"/>
            </a:pPr>
            <a:r>
              <a:rPr lang="en-US" b="1"/>
              <a:t>Wachusett BioMass</a:t>
            </a:r>
            <a:r>
              <a:rPr lang="en-US"/>
              <a:t> recycles our cooking oil</a:t>
            </a:r>
          </a:p>
          <a:p>
            <a:pPr>
              <a:buFontTx/>
              <a:buChar char="•"/>
            </a:pPr>
            <a:r>
              <a:rPr lang="en-US" b="1"/>
              <a:t>CFLs</a:t>
            </a:r>
            <a:r>
              <a:rPr lang="en-US"/>
              <a:t> - 2,012 fixtures were replaced throughout both buildings.  These efficiency bulbs last 10 times longer than incandescent bulbs and use 82 percent less energy. We estimate our savings to be 1.3 million KWhr per year (14% reduction)</a:t>
            </a:r>
          </a:p>
          <a:p>
            <a:pPr>
              <a:buFontTx/>
              <a:buChar char="•"/>
            </a:pPr>
            <a:r>
              <a:rPr lang="en-US" b="1"/>
              <a:t>REC’s</a:t>
            </a:r>
            <a:r>
              <a:rPr lang="en-US"/>
              <a:t> – purchase 330 megawatts of renewable energy to power our 13 guest floors, 426 guest rooms and 4 guest elevators</a:t>
            </a:r>
          </a:p>
          <a:p>
            <a:pPr>
              <a:buFontTx/>
              <a:buChar char="•"/>
            </a:pPr>
            <a:r>
              <a:rPr lang="en-US" b="1"/>
              <a:t>Ozone Laundry System</a:t>
            </a:r>
            <a:r>
              <a:rPr lang="en-US"/>
              <a:t> has been a great addition, showing us a 30-35% decrease in chemicals, </a:t>
            </a:r>
            <a:r>
              <a:rPr lang="en-US" altLang="ja-JP"/>
              <a:t>water/sewer usage and electricity an 80% decrease in hot water generation. </a:t>
            </a:r>
          </a:p>
          <a:p>
            <a:pPr>
              <a:buFontTx/>
              <a:buChar char="•"/>
            </a:pPr>
            <a:r>
              <a:rPr lang="en-US" altLang="ja-JP"/>
              <a:t>the </a:t>
            </a:r>
            <a:r>
              <a:rPr lang="en-US" altLang="ja-JP" b="1"/>
              <a:t>variable frequency drive (VFD)</a:t>
            </a:r>
            <a:r>
              <a:rPr lang="en-US" altLang="ja-JP"/>
              <a:t> is the most effective motor controller in the industry today. Modern VFDs are affordable and reliable, have flexibility of control allowing for significant energy savings</a:t>
            </a:r>
          </a:p>
          <a:p>
            <a:pPr>
              <a:buFontTx/>
              <a:buChar char="•"/>
            </a:pPr>
            <a:r>
              <a:rPr lang="en-US"/>
              <a:t>The Seaport Hotel employs a </a:t>
            </a:r>
            <a:r>
              <a:rPr lang="en-US" b="1"/>
              <a:t>capacitor bank</a:t>
            </a:r>
            <a:r>
              <a:rPr lang="en-US"/>
              <a:t> to assist with the load shedding of electricity within the hotel.  This “smart” meter and its associated sensors monitor multiple zones during peak energy usage periods in the hotel and reduce the electricity needed by 10-20 percent </a:t>
            </a:r>
          </a:p>
          <a:p>
            <a:pPr>
              <a:buFontTx/>
              <a:buChar char="•"/>
            </a:pPr>
            <a:r>
              <a:rPr lang="en-US" b="1"/>
              <a:t>Sheet and towel reuse program</a:t>
            </a:r>
            <a:r>
              <a:rPr lang="en-US"/>
              <a:t> – in 2007, 219k lbs of laundry not processed – an estimated 585k gallons of water saved</a:t>
            </a:r>
          </a:p>
          <a:p>
            <a:pPr>
              <a:buFontTx/>
              <a:buChar char="•"/>
            </a:pPr>
            <a:r>
              <a:rPr lang="en-US" b="1"/>
              <a:t>Electrolyzed water</a:t>
            </a:r>
            <a:r>
              <a:rPr lang="en-US"/>
              <a:t> – electrically charges a saline mixture that produces “sodium hydroxide” a grease cutter and neutral cleaner which holds a ph level of 11.5.  The positive charge creates “hypochlorous acid” a sanitizer which holds a ph of 2.5.  </a:t>
            </a:r>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590AEB-3AE7-4745-B7AF-FF34E0A0D73E}" type="slidenum">
              <a:rPr lang="en-US"/>
              <a:pPr/>
              <a:t>3</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8C3934-2B1F-4955-9993-C99F724DD328}" type="slidenum">
              <a:rPr lang="en-US"/>
              <a:pPr/>
              <a:t>4</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087EE3-8E42-4414-8054-266EC1DADAAA}" type="slidenum">
              <a:rPr lang="en-US"/>
              <a:pPr/>
              <a:t>5</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a:t>Lauren Grymek – Seaport TMA’s Executive Director</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8FA5DE-7EF5-4836-B08B-45F5C9E5E5D4}" type="slidenum">
              <a:rPr lang="en-US"/>
              <a:pPr/>
              <a:t>6</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r>
              <a:rPr lang="en-US"/>
              <a:t>Trash Tonnage</a:t>
            </a:r>
          </a:p>
          <a:p>
            <a:r>
              <a:rPr lang="en-US"/>
              <a:t>501.84 in 2005</a:t>
            </a:r>
          </a:p>
          <a:p>
            <a:r>
              <a:rPr lang="en-US"/>
              <a:t>358.49 in 2008 = 143 tons in 3 years</a:t>
            </a:r>
          </a:p>
          <a:p>
            <a:endParaRPr lang="en-US"/>
          </a:p>
          <a:p>
            <a:r>
              <a:rPr lang="en-US"/>
              <a:t>6.88lbs per occ room 2008 vs. 8.12 lbs per occ room in 2007</a:t>
            </a:r>
          </a:p>
          <a:p>
            <a:endParaRPr lang="en-US"/>
          </a:p>
          <a:p>
            <a:r>
              <a:rPr lang="en-US"/>
              <a:t>557 tons recycled = 9465 trees / 2,227,040 KWhrs/1837 cubic feet of landfill</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FCE3C2-BB05-4227-84D4-7567E62B5AFB}" type="slidenum">
              <a:rPr lang="en-US"/>
              <a:pPr/>
              <a:t>7</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1175AE-5821-43DE-976A-42EB6355AE5A}" type="slidenum">
              <a:rPr lang="en-US"/>
              <a:pPr/>
              <a:t>8</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pPr>
              <a:buFontTx/>
              <a:buChar char="•"/>
            </a:pPr>
            <a:r>
              <a:rPr lang="en-US"/>
              <a:t>The traditionalist will say that this isn’t composting as there is no by-product of the process.  This is true, but I counter that the Bio-EZ serves two purposes, it reduces the tonnage in the landfill and reduces the carbon footprint of your waste hauling operation by not carting off your organic waste to compositing farms.</a:t>
            </a:r>
          </a:p>
          <a:p>
            <a:pPr>
              <a:buFontTx/>
              <a:buChar char="•"/>
            </a:pPr>
            <a:r>
              <a:rPr lang="en-US"/>
              <a:t>The simple footprint allows for any operation to utilize the machine.  If I had to estimate I would say that less than 25% of the restaurants and Hotels don’t compost currently. So they simply throw out the waste, because it is easier and allows for odor control.  I think that the BioX will open the door for more properties to reduce their carbon footprint and conserve precious landfill space when dealing with their organic waste.</a:t>
            </a:r>
          </a:p>
          <a:p>
            <a:pPr>
              <a:buFontTx/>
              <a:buChar char="•"/>
            </a:pPr>
            <a:r>
              <a:rPr lang="en-US"/>
              <a:t>Pre programmed 4 cycle – 45-50 degrees – cold water system – 7.5 PH (use of a PH neutralizer)</a:t>
            </a:r>
          </a:p>
          <a:p>
            <a:endParaRPr lang="en-US"/>
          </a:p>
          <a:p>
            <a:r>
              <a:rPr lang="en-US"/>
              <a:t> </a:t>
            </a:r>
          </a:p>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AE0FC5-1343-45E0-B36F-BB80BCC57ADF}" type="slidenum">
              <a:rPr lang="en-US"/>
              <a:pPr/>
              <a:t>9</a:t>
            </a:fld>
            <a:endParaRPr lang="en-US"/>
          </a:p>
        </p:txBody>
      </p:sp>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EE3250-48CF-48B0-8A67-ED665885F2DD}" type="slidenum">
              <a:rPr lang="en-US"/>
              <a:pPr/>
              <a:t>10</a:t>
            </a:fld>
            <a:endParaRPr lang="en-US"/>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pPr>
              <a:buFontTx/>
              <a:buChar char="•"/>
            </a:pPr>
            <a:r>
              <a:rPr lang="en-US"/>
              <a:t>the Electrolyzer water costs only pennies to manufacture and has a shelf life of 60 days.  </a:t>
            </a:r>
          </a:p>
          <a:p>
            <a:pPr>
              <a:buFontTx/>
              <a:buChar char="•"/>
            </a:pPr>
            <a:r>
              <a:rPr lang="en-US"/>
              <a:t>This innovative system converts tap water into two cleaning products.  It produces two chargers – </a:t>
            </a:r>
          </a:p>
          <a:p>
            <a:r>
              <a:rPr lang="en-US"/>
              <a:t>	The negative charge makes “sodium hydroxide” a grease cutter and neutral cleaner which holds a ph level of 11.5.  </a:t>
            </a:r>
          </a:p>
          <a:p>
            <a:r>
              <a:rPr lang="en-US"/>
              <a:t>	The positive charge creates “hypochlorous acid” a sanitizer which holds a ph of 2.5.  </a:t>
            </a:r>
          </a:p>
          <a:p>
            <a:pPr>
              <a:buFontTx/>
              <a:buChar char="•"/>
            </a:pPr>
            <a:r>
              <a:rPr lang="en-US"/>
              <a:t>The greater benefit of this product is that it doesn’t contribute to indoor air pollution and is absolutely safe to work with.  In September 07 two representatives from the Massachusetts State House actually drank the formula to prove how safe it was.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27106F-0650-4869-8727-B3F928F77478}" type="slidenum">
              <a:rPr lang="en-US"/>
              <a:pPr/>
              <a:t>11</a:t>
            </a:fld>
            <a:endParaRPr lang="en-US"/>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BBD1E3-2FE3-44BD-A157-C14637727649}" type="slidenum">
              <a:rPr lang="en-US"/>
              <a:pPr/>
              <a:t>12</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r>
              <a:rPr lang="en-US"/>
              <a:t>70 million people suffer from asthma or respiratory problems in the US</a:t>
            </a:r>
          </a:p>
          <a:p>
            <a:endParaRPr lang="en-US"/>
          </a:p>
          <a:p>
            <a:r>
              <a:rPr lang="en-US"/>
              <a:t>Removes 98.5% of all airborne particulates  (9,000,000 to 150,000 in a standard guest room)</a:t>
            </a:r>
          </a:p>
          <a:p>
            <a:endParaRPr lang="en-US"/>
          </a:p>
          <a:p>
            <a:r>
              <a:rPr lang="en-US"/>
              <a:t>A 2005, Cornell University study of patrons regarding allergy friendly facilities suggests:</a:t>
            </a:r>
          </a:p>
          <a:p>
            <a:r>
              <a:rPr lang="en-US"/>
              <a:t> </a:t>
            </a:r>
          </a:p>
          <a:p>
            <a:pPr>
              <a:buFontTx/>
              <a:buChar char="•"/>
            </a:pPr>
            <a:r>
              <a:rPr lang="en-US"/>
              <a:t>31% of the surveyed respondents had themselves or knew someone with allergies or respiratory illnesses like asthma.  This translates to over 70 million people living in the U.S. alone.  These medical conditions may prohibit individuals from full enjoyment in a guest room, without these extra precautions.</a:t>
            </a:r>
          </a:p>
          <a:p>
            <a:pPr>
              <a:buFontTx/>
              <a:buChar char="•"/>
            </a:pPr>
            <a:r>
              <a:rPr lang="en-US"/>
              <a:t>83% stated they would prefer to stay in specially treated rooms that removed airborne allergens (81% of those individuals didn’t report to have issues with allergies, but still preferred the treated rooms).</a:t>
            </a:r>
          </a:p>
          <a:p>
            <a:pPr>
              <a:buFontTx/>
              <a:buChar char="•"/>
            </a:pPr>
            <a:r>
              <a:rPr lang="en-US"/>
              <a:t>59% stated that the availability of an allergy friendly room would help them choose between similar properties.</a:t>
            </a:r>
          </a:p>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51D4EC-F8FF-47D5-92BB-EDD131CDC47E}" type="slidenum">
              <a:rPr lang="en-US"/>
              <a:pPr/>
              <a:t>13</a:t>
            </a:fld>
            <a:endParaRPr lang="en-US"/>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pPr>
              <a:buFontTx/>
              <a:buChar char="•"/>
            </a:pPr>
            <a:r>
              <a:rPr lang="en-US"/>
              <a:t>The first hotel in the United States to use the system</a:t>
            </a:r>
          </a:p>
          <a:p>
            <a:pPr>
              <a:buFontTx/>
              <a:buChar char="•"/>
            </a:pPr>
            <a:r>
              <a:rPr lang="en-US"/>
              <a:t>Intended to reduce overall chemical consumption and provide a superior pool experience for its guests, this unique technology enhances the performance of water systems without utilizing chemicals or external electrical power. </a:t>
            </a:r>
          </a:p>
          <a:p>
            <a:pPr>
              <a:buFontTx/>
              <a:buChar char="•"/>
            </a:pPr>
            <a:r>
              <a:rPr lang="en-US"/>
              <a:t>This process has a subtle influence upon the structure of the energy transmitted, as compared to the structure of what is received.  </a:t>
            </a:r>
          </a:p>
          <a:p>
            <a:pPr>
              <a:buFontTx/>
              <a:buChar char="•"/>
            </a:pPr>
            <a:r>
              <a:rPr lang="en-US"/>
              <a:t>Benefits such as reduced chemical demand, reduced equipment maintenance, enhanced microbiological stability, and improved taste and aesthetic qualities of water are all typical results of this system.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8B73C7-F9C8-4241-A920-0661096FF176}" type="slidenum">
              <a:rPr lang="en-US"/>
              <a:pPr/>
              <a:t>14</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a:t>In 2007 Seaport consumed an estimated 108k gallons of cooking oil</a:t>
            </a:r>
          </a:p>
          <a:p>
            <a:endParaRPr lang="en-US"/>
          </a:p>
          <a:p>
            <a:r>
              <a:rPr lang="en-US"/>
              <a:t>(National Renewable Energy Laboratory – September 2001) US Department of Energy</a:t>
            </a:r>
          </a:p>
          <a:p>
            <a:r>
              <a:rPr lang="en-US"/>
              <a:t>	*Biodiesel produces 78% less CO2 emissions than diesel</a:t>
            </a:r>
          </a:p>
          <a:p>
            <a:r>
              <a:rPr lang="en-US"/>
              <a:t>	*Biodiesel reduces air and cancer causing toxins by 94%</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B92055-158E-46F3-ACC3-1E5BC3BAEFF9}" type="slidenum">
              <a:rPr lang="en-US"/>
              <a:pPr/>
              <a:t>15</a:t>
            </a:fld>
            <a:endParaRPr lang="en-US"/>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pPr>
              <a:buFontTx/>
              <a:buChar char="•"/>
            </a:pPr>
            <a:r>
              <a:rPr lang="en-US"/>
              <a:t>1 ton of CO2 emissions is = to flying 2,000 miles or running your computer for 10,600 hours</a:t>
            </a:r>
          </a:p>
          <a:p>
            <a:pPr>
              <a:buFontTx/>
              <a:buChar char="•"/>
            </a:pPr>
            <a:r>
              <a:rPr lang="en-US"/>
              <a:t>4 tons of CO2 is produced by one Cadillac sedan that travels 10,000 miles </a:t>
            </a:r>
          </a:p>
          <a:p>
            <a:pPr>
              <a:buFontTx/>
              <a:buChar char="•"/>
            </a:pPr>
            <a:r>
              <a:rPr lang="en-US"/>
              <a:t>The average US citizen is responsible for 23 tons of CO2 emissions, the global citizen is responsible for 6.5 tons annually</a:t>
            </a:r>
          </a:p>
          <a:p>
            <a:pPr>
              <a:buFontTx/>
              <a:buChar char="•"/>
            </a:pPr>
            <a:r>
              <a:rPr lang="en-US"/>
              <a:t>Purchase of renewable energy credits helps to support the development new sources of renewable energy through subsidization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3F82DA-A1D8-4B70-A8F4-11B370BC2C41}" type="slidenum">
              <a:rPr lang="en-US"/>
              <a:pPr/>
              <a:t>16</a:t>
            </a:fld>
            <a:endParaRPr lang="en-US"/>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r>
              <a:rPr lang="en-US"/>
              <a:t>A green Hotel is always in a dance between actual and theoretical returns.  Management in many cases wants to spend capital on things that guests can truly experience, enjoy and see value in.  So wacky eco-initiatives that defy logic like Electrolyzed Water and Grander Water Systems fall to the waste side because they can’t be truly understood or the ROI like with Solar or Combined Heat and Power may be 5-10+ years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84A9BD-DBB0-4C9B-82CC-B99948FA8330}" type="slidenum">
              <a:rPr lang="en-US"/>
              <a:pPr/>
              <a:t>17</a:t>
            </a:fld>
            <a:endParaRPr lang="en-US"/>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p:txBody>
          <a:bodyPr/>
          <a:lstStyle/>
          <a:p>
            <a:pPr marL="228600" indent="-228600"/>
            <a:r>
              <a:rPr lang="en-US" sz="800"/>
              <a:t>1	</a:t>
            </a:r>
            <a:r>
              <a:rPr lang="en-US" sz="1000"/>
              <a:t>Sorting recycling and food at the point of introduction in the waste stream doesn’t take any longer than before, but that is the perception.  Be strong and get the staff to buy in</a:t>
            </a:r>
          </a:p>
          <a:p>
            <a:pPr marL="228600" indent="-228600"/>
            <a:r>
              <a:rPr lang="en-US" sz="1000"/>
              <a:t>1	Create a </a:t>
            </a:r>
            <a:r>
              <a:rPr lang="en-US" sz="1000" b="1"/>
              <a:t>green team</a:t>
            </a:r>
            <a:r>
              <a:rPr lang="en-US" sz="1000"/>
              <a:t> involving the operation you want to affect positively with the green movement.  Seaport’s included staff from culinary, stewarding, convention services, housekeeping, finance, sales, banquets, F&amp;B and other seriously green minded staff members to collectively understand, buy into, trouble shoot and cheerlead to gain momentum.</a:t>
            </a:r>
          </a:p>
          <a:p>
            <a:pPr marL="228600" indent="-228600"/>
            <a:r>
              <a:rPr lang="en-US" sz="1000"/>
              <a:t>2	Many green initiatives have very persuasive ROIs and going green is smart business – real savings and free PR should also be taken into consideration.  You must Be open to new ideas and products as they seem to evolve with better technology</a:t>
            </a:r>
          </a:p>
          <a:p>
            <a:pPr marL="228600" indent="-228600">
              <a:buFontTx/>
              <a:buAutoNum type="arabicPlain" startAt="2"/>
            </a:pPr>
            <a:r>
              <a:rPr lang="en-US" sz="1000"/>
              <a:t>Remember every eco solution will not fit everyone</a:t>
            </a:r>
          </a:p>
          <a:p>
            <a:pPr marL="228600" indent="-228600">
              <a:buFontTx/>
              <a:buAutoNum type="arabicPlain" startAt="2"/>
            </a:pPr>
            <a:r>
              <a:rPr lang="en-US" sz="1000"/>
              <a:t>There is </a:t>
            </a:r>
            <a:r>
              <a:rPr lang="en-US" sz="1000" b="1" i="1"/>
              <a:t>unprecedented</a:t>
            </a:r>
            <a:r>
              <a:rPr lang="en-US" sz="1000"/>
              <a:t> demand in the market for green products,  the quality and selection available is great and only getting better</a:t>
            </a:r>
          </a:p>
          <a:p>
            <a:pPr marL="228600" indent="-228600"/>
            <a:r>
              <a:rPr lang="en-US" sz="1000"/>
              <a:t>4	This is all new to us – independent research is needed and reliance of corporative associations - like </a:t>
            </a:r>
            <a:r>
              <a:rPr lang="en-US" sz="1000" b="1"/>
              <a:t>Boston Green Tourism</a:t>
            </a:r>
            <a:r>
              <a:rPr lang="en-US" sz="1000"/>
              <a:t> is vital for sharing best practices</a:t>
            </a:r>
          </a:p>
          <a:p>
            <a:pPr marL="228600" indent="-228600"/>
            <a:r>
              <a:rPr lang="en-US" sz="1000"/>
              <a:t>5	The age of some of our facilities can be daunting especially when trying to eke out energy efficiencies.  This is a very costly process that in some case can never be achieved without razing the building and starting new.  Try different ways to gain 3</a:t>
            </a:r>
            <a:r>
              <a:rPr lang="en-US" sz="1000" baseline="30000"/>
              <a:t>rd</a:t>
            </a:r>
            <a:r>
              <a:rPr lang="en-US" sz="1000"/>
              <a:t> party validation – like Boston Green Business Award and MLA recognition. </a:t>
            </a:r>
          </a:p>
          <a:p>
            <a:pPr marL="228600" indent="-228600"/>
            <a:r>
              <a:rPr lang="en-US" sz="1000"/>
              <a:t>6	Some calculated risk must be taken if you want to be a trail blazer which will no doubt be offset by the PR if you are first to market </a:t>
            </a:r>
          </a:p>
          <a:p>
            <a:pPr marL="228600" indent="-228600"/>
            <a:endParaRPr lang="en-US" sz="1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B5F919-5097-4D12-AB25-3A54583E34F3}" type="slidenum">
              <a:rPr lang="en-US"/>
              <a:pPr/>
              <a:t>18</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593BAB-4333-424A-B3F2-7B0015DC897E}"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C1EAF5A-A06F-40EA-90D6-95BB29C8F1D2}"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B8A607C-E5F2-4090-946B-98F36153C77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973016A-F4A4-4312-B466-46038EA96DFB}"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366773D1-A003-4FBB-83CB-EB36722A0963}"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C322A07-3E40-40AD-B5FE-291E4A9B056B}"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4825603-B140-4581-A1B3-EF0FB59425E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005FA0D-3AF7-46C8-B79A-DF2658BD45B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7DB0F90-A5C4-4C53-8771-72F107CF8210}"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43F39D-AB9F-4D25-8210-C3EA329761E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B23D389-FF05-4872-AE6A-128965D946C6}"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DFEB150-D85F-4639-959E-B6CEF59867E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www.nesea.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ww.forbestraveler.com/" TargetMode="External"/><Relationship Id="rId3" Type="http://schemas.openxmlformats.org/officeDocument/2006/relationships/hyperlink" Target="http://www.masslodging.com/index.php" TargetMode="External"/><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hyperlink" Target="http://www.granderwater.com/default.ht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subTitle" idx="1"/>
          </p:nvPr>
        </p:nvSpPr>
        <p:spPr>
          <a:xfrm>
            <a:off x="1219200" y="4572000"/>
            <a:ext cx="6400800" cy="1752600"/>
          </a:xfrm>
        </p:spPr>
        <p:txBody>
          <a:bodyPr/>
          <a:lstStyle/>
          <a:p>
            <a:pPr>
              <a:lnSpc>
                <a:spcPct val="90000"/>
              </a:lnSpc>
            </a:pPr>
            <a:endParaRPr lang="en-US" sz="1800">
              <a:latin typeface="Advert-Light" pitchFamily="50" charset="0"/>
            </a:endParaRPr>
          </a:p>
          <a:p>
            <a:pPr>
              <a:lnSpc>
                <a:spcPct val="90000"/>
              </a:lnSpc>
            </a:pPr>
            <a:r>
              <a:rPr lang="en-US" sz="2400" b="1">
                <a:solidFill>
                  <a:srgbClr val="006600"/>
                </a:solidFill>
                <a:latin typeface="Advert-Light" pitchFamily="50" charset="0"/>
              </a:rPr>
              <a:t>Seaport World Trade Center</a:t>
            </a:r>
          </a:p>
          <a:p>
            <a:pPr>
              <a:lnSpc>
                <a:spcPct val="90000"/>
              </a:lnSpc>
            </a:pPr>
            <a:r>
              <a:rPr lang="en-US" sz="2400" b="1">
                <a:solidFill>
                  <a:srgbClr val="006600"/>
                </a:solidFill>
                <a:latin typeface="Advert-Light" pitchFamily="50" charset="0"/>
              </a:rPr>
              <a:t>One Seaport Lane </a:t>
            </a:r>
          </a:p>
          <a:p>
            <a:pPr>
              <a:lnSpc>
                <a:spcPct val="90000"/>
              </a:lnSpc>
            </a:pPr>
            <a:r>
              <a:rPr lang="en-US" sz="2400" b="1">
                <a:solidFill>
                  <a:srgbClr val="006600"/>
                </a:solidFill>
                <a:latin typeface="Advert-Light" pitchFamily="50" charset="0"/>
              </a:rPr>
              <a:t>Boston, MA</a:t>
            </a:r>
          </a:p>
        </p:txBody>
      </p:sp>
      <p:sp>
        <p:nvSpPr>
          <p:cNvPr id="3077" name="Text Box 5"/>
          <p:cNvSpPr txBox="1">
            <a:spLocks noChangeArrowheads="1"/>
          </p:cNvSpPr>
          <p:nvPr/>
        </p:nvSpPr>
        <p:spPr bwMode="auto">
          <a:xfrm>
            <a:off x="1600200" y="6324600"/>
            <a:ext cx="5637213" cy="366713"/>
          </a:xfrm>
          <a:prstGeom prst="rect">
            <a:avLst/>
          </a:prstGeom>
          <a:noFill/>
          <a:ln w="9525">
            <a:noFill/>
            <a:miter lim="800000"/>
            <a:headEnd/>
            <a:tailEnd/>
          </a:ln>
          <a:effectLst/>
        </p:spPr>
        <p:txBody>
          <a:bodyPr wrap="none">
            <a:spAutoFit/>
          </a:bodyPr>
          <a:lstStyle/>
          <a:p>
            <a:r>
              <a:rPr lang="en-US" b="1">
                <a:solidFill>
                  <a:srgbClr val="006600"/>
                </a:solidFill>
                <a:latin typeface="Advert-Light" pitchFamily="50" charset="0"/>
              </a:rPr>
              <a:t>A proud charter member of Boston Green Tourism</a:t>
            </a:r>
          </a:p>
        </p:txBody>
      </p:sp>
      <p:pic>
        <p:nvPicPr>
          <p:cNvPr id="3078" name="Picture 6" descr="boston_seaport_hotel_1"/>
          <p:cNvPicPr>
            <a:picLocks noChangeAspect="1" noChangeArrowheads="1"/>
          </p:cNvPicPr>
          <p:nvPr/>
        </p:nvPicPr>
        <p:blipFill>
          <a:blip r:embed="rId3"/>
          <a:srcRect/>
          <a:stretch>
            <a:fillRect/>
          </a:stretch>
        </p:blipFill>
        <p:spPr bwMode="auto">
          <a:xfrm>
            <a:off x="2438400" y="2971800"/>
            <a:ext cx="3833813" cy="1524000"/>
          </a:xfrm>
          <a:prstGeom prst="rect">
            <a:avLst/>
          </a:prstGeom>
          <a:noFill/>
        </p:spPr>
      </p:pic>
      <p:sp>
        <p:nvSpPr>
          <p:cNvPr id="3079" name="Text Box 7"/>
          <p:cNvSpPr txBox="1">
            <a:spLocks noChangeArrowheads="1"/>
          </p:cNvSpPr>
          <p:nvPr/>
        </p:nvSpPr>
        <p:spPr bwMode="auto">
          <a:xfrm>
            <a:off x="1812925" y="646113"/>
            <a:ext cx="184150" cy="366712"/>
          </a:xfrm>
          <a:prstGeom prst="rect">
            <a:avLst/>
          </a:prstGeom>
          <a:noFill/>
          <a:ln w="9525">
            <a:noFill/>
            <a:miter lim="800000"/>
            <a:headEnd/>
            <a:tailEnd/>
          </a:ln>
          <a:effectLst/>
        </p:spPr>
        <p:txBody>
          <a:bodyPr wrap="none">
            <a:spAutoFit/>
          </a:bodyPr>
          <a:lstStyle/>
          <a:p>
            <a:endParaRPr lang="en-US"/>
          </a:p>
        </p:txBody>
      </p:sp>
      <p:sp>
        <p:nvSpPr>
          <p:cNvPr id="3082" name="Text Box 10"/>
          <p:cNvSpPr txBox="1">
            <a:spLocks noChangeArrowheads="1"/>
          </p:cNvSpPr>
          <p:nvPr/>
        </p:nvSpPr>
        <p:spPr bwMode="auto">
          <a:xfrm>
            <a:off x="3260725" y="646113"/>
            <a:ext cx="184150" cy="366712"/>
          </a:xfrm>
          <a:prstGeom prst="rect">
            <a:avLst/>
          </a:prstGeom>
          <a:noFill/>
          <a:ln w="9525">
            <a:noFill/>
            <a:miter lim="800000"/>
            <a:headEnd/>
            <a:tailEnd/>
          </a:ln>
          <a:effectLst/>
        </p:spPr>
        <p:txBody>
          <a:bodyPr wrap="none">
            <a:spAutoFit/>
          </a:bodyPr>
          <a:lstStyle/>
          <a:p>
            <a:endParaRPr lang="en-US"/>
          </a:p>
        </p:txBody>
      </p:sp>
      <p:pic>
        <p:nvPicPr>
          <p:cNvPr id="3088" name="Picture 16" descr="Master SeaportLogo"/>
          <p:cNvPicPr>
            <a:picLocks noChangeAspect="1" noChangeArrowheads="1"/>
          </p:cNvPicPr>
          <p:nvPr/>
        </p:nvPicPr>
        <p:blipFill>
          <a:blip r:embed="rId4"/>
          <a:srcRect/>
          <a:stretch>
            <a:fillRect/>
          </a:stretch>
        </p:blipFill>
        <p:spPr bwMode="auto">
          <a:xfrm>
            <a:off x="990600" y="685800"/>
            <a:ext cx="3352800" cy="2235200"/>
          </a:xfrm>
          <a:prstGeom prst="rect">
            <a:avLst/>
          </a:prstGeom>
          <a:noFill/>
        </p:spPr>
      </p:pic>
      <p:pic>
        <p:nvPicPr>
          <p:cNvPr id="3089" name="Picture 17" descr="cid:image003.jpg@01C919A1.3182BB10"/>
          <p:cNvPicPr>
            <a:picLocks noChangeAspect="1" noChangeArrowheads="1"/>
          </p:cNvPicPr>
          <p:nvPr/>
        </p:nvPicPr>
        <p:blipFill>
          <a:blip r:embed="rId5"/>
          <a:srcRect/>
          <a:stretch>
            <a:fillRect/>
          </a:stretch>
        </p:blipFill>
        <p:spPr bwMode="auto">
          <a:xfrm>
            <a:off x="5257800" y="1371600"/>
            <a:ext cx="1905000" cy="9525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28600"/>
            <a:ext cx="8385175" cy="1066800"/>
          </a:xfrm>
        </p:spPr>
        <p:txBody>
          <a:bodyPr/>
          <a:lstStyle/>
          <a:p>
            <a:r>
              <a:rPr lang="en-US">
                <a:solidFill>
                  <a:srgbClr val="006600"/>
                </a:solidFill>
                <a:latin typeface="Advert-Light" pitchFamily="50" charset="0"/>
              </a:rPr>
              <a:t>Seaport Saves Overview</a:t>
            </a:r>
          </a:p>
        </p:txBody>
      </p:sp>
      <p:sp>
        <p:nvSpPr>
          <p:cNvPr id="6148" name="Text Box 4"/>
          <p:cNvSpPr txBox="1">
            <a:spLocks noChangeArrowheads="1"/>
          </p:cNvSpPr>
          <p:nvPr/>
        </p:nvSpPr>
        <p:spPr bwMode="auto">
          <a:xfrm>
            <a:off x="457200" y="1371600"/>
            <a:ext cx="5638800" cy="830997"/>
          </a:xfrm>
          <a:prstGeom prst="rect">
            <a:avLst/>
          </a:prstGeom>
          <a:noFill/>
          <a:ln w="9525">
            <a:noFill/>
            <a:miter lim="800000"/>
            <a:headEnd/>
            <a:tailEnd/>
          </a:ln>
          <a:effectLst/>
        </p:spPr>
        <p:txBody>
          <a:bodyPr>
            <a:spAutoFit/>
          </a:bodyPr>
          <a:lstStyle/>
          <a:p>
            <a:r>
              <a:rPr lang="en-US" sz="1600" dirty="0">
                <a:effectLst>
                  <a:outerShdw blurRad="38100" dist="38100" dir="2700000" algn="tl">
                    <a:srgbClr val="C0C0C0"/>
                  </a:outerShdw>
                </a:effectLst>
                <a:latin typeface="Advert-Light" pitchFamily="50" charset="0"/>
              </a:rPr>
              <a:t>The origins of our Environmental program date back to 2005 with a request from a group.</a:t>
            </a:r>
          </a:p>
        </p:txBody>
      </p:sp>
      <p:pic>
        <p:nvPicPr>
          <p:cNvPr id="6149" name="Picture 5" descr="logo">
            <a:hlinkClick r:id="rId3"/>
          </p:cNvPr>
          <p:cNvPicPr>
            <a:picLocks noChangeAspect="1" noChangeArrowheads="1"/>
          </p:cNvPicPr>
          <p:nvPr/>
        </p:nvPicPr>
        <p:blipFill>
          <a:blip r:embed="rId4"/>
          <a:srcRect/>
          <a:stretch>
            <a:fillRect/>
          </a:stretch>
        </p:blipFill>
        <p:spPr bwMode="auto">
          <a:xfrm>
            <a:off x="6248400" y="1371600"/>
            <a:ext cx="2047875" cy="581025"/>
          </a:xfrm>
          <a:prstGeom prst="rect">
            <a:avLst/>
          </a:prstGeom>
          <a:noFill/>
        </p:spPr>
      </p:pic>
      <p:sp>
        <p:nvSpPr>
          <p:cNvPr id="6150" name="Text Box 6"/>
          <p:cNvSpPr txBox="1">
            <a:spLocks noChangeArrowheads="1"/>
          </p:cNvSpPr>
          <p:nvPr/>
        </p:nvSpPr>
        <p:spPr bwMode="auto">
          <a:xfrm>
            <a:off x="228600" y="2438400"/>
            <a:ext cx="3378200" cy="366713"/>
          </a:xfrm>
          <a:prstGeom prst="rect">
            <a:avLst/>
          </a:prstGeom>
          <a:noFill/>
          <a:ln w="9525">
            <a:noFill/>
            <a:miter lim="800000"/>
            <a:headEnd/>
            <a:tailEnd/>
          </a:ln>
          <a:effectLst/>
        </p:spPr>
        <p:txBody>
          <a:bodyPr wrap="none">
            <a:spAutoFit/>
          </a:bodyPr>
          <a:lstStyle/>
          <a:p>
            <a:r>
              <a:rPr lang="en-US" b="1" i="1" dirty="0">
                <a:latin typeface="Advert-Light" pitchFamily="50" charset="0"/>
              </a:rPr>
              <a:t>Pure - Allergy Friendly Rooms</a:t>
            </a:r>
          </a:p>
        </p:txBody>
      </p:sp>
      <p:sp>
        <p:nvSpPr>
          <p:cNvPr id="6151" name="Text Box 7"/>
          <p:cNvSpPr txBox="1">
            <a:spLocks noChangeArrowheads="1"/>
          </p:cNvSpPr>
          <p:nvPr/>
        </p:nvSpPr>
        <p:spPr bwMode="auto">
          <a:xfrm>
            <a:off x="228600" y="3810000"/>
            <a:ext cx="1647825" cy="366713"/>
          </a:xfrm>
          <a:prstGeom prst="rect">
            <a:avLst/>
          </a:prstGeom>
          <a:noFill/>
          <a:ln w="9525">
            <a:noFill/>
            <a:miter lim="800000"/>
            <a:headEnd/>
            <a:tailEnd/>
          </a:ln>
          <a:effectLst/>
        </p:spPr>
        <p:txBody>
          <a:bodyPr wrap="none">
            <a:spAutoFit/>
          </a:bodyPr>
          <a:lstStyle/>
          <a:p>
            <a:r>
              <a:rPr lang="en-US" b="1" i="1">
                <a:latin typeface="Advert-Light" pitchFamily="50" charset="0"/>
              </a:rPr>
              <a:t>Bike Program</a:t>
            </a:r>
          </a:p>
        </p:txBody>
      </p:sp>
      <p:sp>
        <p:nvSpPr>
          <p:cNvPr id="6152" name="Text Box 8"/>
          <p:cNvSpPr txBox="1">
            <a:spLocks noChangeArrowheads="1"/>
          </p:cNvSpPr>
          <p:nvPr/>
        </p:nvSpPr>
        <p:spPr bwMode="auto">
          <a:xfrm>
            <a:off x="1447800" y="4495800"/>
            <a:ext cx="2900153" cy="338554"/>
          </a:xfrm>
          <a:prstGeom prst="rect">
            <a:avLst/>
          </a:prstGeom>
          <a:noFill/>
          <a:ln w="9525">
            <a:noFill/>
            <a:miter lim="800000"/>
            <a:headEnd/>
            <a:tailEnd/>
          </a:ln>
          <a:effectLst/>
        </p:spPr>
        <p:txBody>
          <a:bodyPr wrap="none">
            <a:spAutoFit/>
          </a:bodyPr>
          <a:lstStyle/>
          <a:p>
            <a:r>
              <a:rPr lang="en-US" sz="1600" b="1" i="1">
                <a:latin typeface="Advert-Light" pitchFamily="50" charset="0"/>
              </a:rPr>
              <a:t>Green Weddings Package</a:t>
            </a:r>
          </a:p>
        </p:txBody>
      </p:sp>
      <p:sp>
        <p:nvSpPr>
          <p:cNvPr id="6153" name="Text Box 9"/>
          <p:cNvSpPr txBox="1">
            <a:spLocks noChangeArrowheads="1"/>
          </p:cNvSpPr>
          <p:nvPr/>
        </p:nvSpPr>
        <p:spPr bwMode="auto">
          <a:xfrm>
            <a:off x="4191000" y="4953000"/>
            <a:ext cx="1912703" cy="338554"/>
          </a:xfrm>
          <a:prstGeom prst="rect">
            <a:avLst/>
          </a:prstGeom>
          <a:noFill/>
          <a:ln w="9525">
            <a:noFill/>
            <a:miter lim="800000"/>
            <a:headEnd/>
            <a:tailEnd/>
          </a:ln>
          <a:effectLst/>
        </p:spPr>
        <p:txBody>
          <a:bodyPr wrap="none">
            <a:spAutoFit/>
          </a:bodyPr>
          <a:lstStyle/>
          <a:p>
            <a:r>
              <a:rPr lang="en-US" sz="1600" b="1" i="1" dirty="0">
                <a:latin typeface="Advert-Light" pitchFamily="50" charset="0"/>
              </a:rPr>
              <a:t>Green Cleaning</a:t>
            </a:r>
          </a:p>
        </p:txBody>
      </p:sp>
      <p:sp>
        <p:nvSpPr>
          <p:cNvPr id="6154" name="Text Box 10"/>
          <p:cNvSpPr txBox="1">
            <a:spLocks noChangeArrowheads="1"/>
          </p:cNvSpPr>
          <p:nvPr/>
        </p:nvSpPr>
        <p:spPr bwMode="auto">
          <a:xfrm>
            <a:off x="4800600" y="5562600"/>
            <a:ext cx="3270447" cy="338554"/>
          </a:xfrm>
          <a:prstGeom prst="rect">
            <a:avLst/>
          </a:prstGeom>
          <a:noFill/>
          <a:ln w="9525">
            <a:noFill/>
            <a:miter lim="800000"/>
            <a:headEnd/>
            <a:tailEnd/>
          </a:ln>
          <a:effectLst/>
        </p:spPr>
        <p:txBody>
          <a:bodyPr wrap="none">
            <a:spAutoFit/>
          </a:bodyPr>
          <a:lstStyle/>
          <a:p>
            <a:r>
              <a:rPr lang="en-US" sz="1600" b="1" i="1">
                <a:latin typeface="Advert-Light" pitchFamily="50" charset="0"/>
              </a:rPr>
              <a:t>Local produce procurement</a:t>
            </a:r>
          </a:p>
        </p:txBody>
      </p:sp>
      <p:sp>
        <p:nvSpPr>
          <p:cNvPr id="6155" name="Text Box 11"/>
          <p:cNvSpPr txBox="1">
            <a:spLocks noChangeArrowheads="1"/>
          </p:cNvSpPr>
          <p:nvPr/>
        </p:nvSpPr>
        <p:spPr bwMode="auto">
          <a:xfrm>
            <a:off x="457200" y="4800600"/>
            <a:ext cx="1222375" cy="366713"/>
          </a:xfrm>
          <a:prstGeom prst="rect">
            <a:avLst/>
          </a:prstGeom>
          <a:noFill/>
          <a:ln w="9525">
            <a:noFill/>
            <a:miter lim="800000"/>
            <a:headEnd/>
            <a:tailEnd/>
          </a:ln>
          <a:effectLst/>
        </p:spPr>
        <p:txBody>
          <a:bodyPr wrap="none">
            <a:spAutoFit/>
          </a:bodyPr>
          <a:lstStyle/>
          <a:p>
            <a:r>
              <a:rPr lang="en-US" b="1" i="1">
                <a:latin typeface="Advert-Light" pitchFamily="50" charset="0"/>
              </a:rPr>
              <a:t>Recycling</a:t>
            </a:r>
          </a:p>
        </p:txBody>
      </p:sp>
      <p:sp>
        <p:nvSpPr>
          <p:cNvPr id="6156" name="Text Box 12"/>
          <p:cNvSpPr txBox="1">
            <a:spLocks noChangeArrowheads="1"/>
          </p:cNvSpPr>
          <p:nvPr/>
        </p:nvSpPr>
        <p:spPr bwMode="auto">
          <a:xfrm>
            <a:off x="762000" y="2785646"/>
            <a:ext cx="2282997" cy="338554"/>
          </a:xfrm>
          <a:prstGeom prst="rect">
            <a:avLst/>
          </a:prstGeom>
          <a:noFill/>
          <a:ln w="9525">
            <a:noFill/>
            <a:miter lim="800000"/>
            <a:headEnd/>
            <a:tailEnd/>
          </a:ln>
          <a:effectLst/>
        </p:spPr>
        <p:txBody>
          <a:bodyPr wrap="none">
            <a:spAutoFit/>
          </a:bodyPr>
          <a:lstStyle/>
          <a:p>
            <a:r>
              <a:rPr lang="en-US" sz="1600" b="1" i="1" dirty="0">
                <a:latin typeface="Advert-Light" pitchFamily="50" charset="0"/>
              </a:rPr>
              <a:t>Bio-EZ Composting</a:t>
            </a:r>
          </a:p>
        </p:txBody>
      </p:sp>
      <p:sp>
        <p:nvSpPr>
          <p:cNvPr id="6157" name="Text Box 13"/>
          <p:cNvSpPr txBox="1">
            <a:spLocks noChangeArrowheads="1"/>
          </p:cNvSpPr>
          <p:nvPr/>
        </p:nvSpPr>
        <p:spPr bwMode="auto">
          <a:xfrm>
            <a:off x="5410200" y="3810000"/>
            <a:ext cx="2282997" cy="338554"/>
          </a:xfrm>
          <a:prstGeom prst="rect">
            <a:avLst/>
          </a:prstGeom>
          <a:noFill/>
          <a:ln w="9525">
            <a:noFill/>
            <a:miter lim="800000"/>
            <a:headEnd/>
            <a:tailEnd/>
          </a:ln>
          <a:effectLst/>
        </p:spPr>
        <p:txBody>
          <a:bodyPr wrap="none">
            <a:spAutoFit/>
          </a:bodyPr>
          <a:lstStyle/>
          <a:p>
            <a:r>
              <a:rPr lang="en-US" sz="1600" b="1" i="1">
                <a:latin typeface="Advert-Light" pitchFamily="50" charset="0"/>
              </a:rPr>
              <a:t>Smart thermostats</a:t>
            </a:r>
          </a:p>
        </p:txBody>
      </p:sp>
      <p:sp>
        <p:nvSpPr>
          <p:cNvPr id="6158" name="Text Box 14"/>
          <p:cNvSpPr txBox="1">
            <a:spLocks noChangeArrowheads="1"/>
          </p:cNvSpPr>
          <p:nvPr/>
        </p:nvSpPr>
        <p:spPr bwMode="auto">
          <a:xfrm>
            <a:off x="6629400" y="2743200"/>
            <a:ext cx="1789272" cy="338554"/>
          </a:xfrm>
          <a:prstGeom prst="rect">
            <a:avLst/>
          </a:prstGeom>
          <a:noFill/>
          <a:ln w="9525">
            <a:noFill/>
            <a:miter lim="800000"/>
            <a:headEnd/>
            <a:tailEnd/>
          </a:ln>
          <a:effectLst/>
        </p:spPr>
        <p:txBody>
          <a:bodyPr wrap="none">
            <a:spAutoFit/>
          </a:bodyPr>
          <a:lstStyle/>
          <a:p>
            <a:r>
              <a:rPr lang="en-US" sz="1600" b="1" i="1">
                <a:latin typeface="Advert-Light" pitchFamily="50" charset="0"/>
              </a:rPr>
              <a:t>Ozone Laundry</a:t>
            </a:r>
          </a:p>
        </p:txBody>
      </p:sp>
      <p:sp>
        <p:nvSpPr>
          <p:cNvPr id="6159" name="Text Box 15"/>
          <p:cNvSpPr txBox="1">
            <a:spLocks noChangeArrowheads="1"/>
          </p:cNvSpPr>
          <p:nvPr/>
        </p:nvSpPr>
        <p:spPr bwMode="auto">
          <a:xfrm>
            <a:off x="1066800" y="3352800"/>
            <a:ext cx="3270447" cy="338554"/>
          </a:xfrm>
          <a:prstGeom prst="rect">
            <a:avLst/>
          </a:prstGeom>
          <a:noFill/>
          <a:ln w="9525">
            <a:noFill/>
            <a:miter lim="800000"/>
            <a:headEnd/>
            <a:tailEnd/>
          </a:ln>
          <a:effectLst/>
        </p:spPr>
        <p:txBody>
          <a:bodyPr wrap="none">
            <a:spAutoFit/>
          </a:bodyPr>
          <a:lstStyle/>
          <a:p>
            <a:r>
              <a:rPr lang="en-US" sz="1600" b="1" i="1" dirty="0">
                <a:latin typeface="Advert-Light" pitchFamily="50" charset="0"/>
              </a:rPr>
              <a:t>Compact Fluorescent Bulbs</a:t>
            </a:r>
          </a:p>
        </p:txBody>
      </p:sp>
      <p:sp>
        <p:nvSpPr>
          <p:cNvPr id="6160" name="Text Box 16"/>
          <p:cNvSpPr txBox="1">
            <a:spLocks noChangeArrowheads="1"/>
          </p:cNvSpPr>
          <p:nvPr/>
        </p:nvSpPr>
        <p:spPr bwMode="auto">
          <a:xfrm>
            <a:off x="1524000" y="5105400"/>
            <a:ext cx="2529860" cy="338554"/>
          </a:xfrm>
          <a:prstGeom prst="rect">
            <a:avLst/>
          </a:prstGeom>
          <a:noFill/>
          <a:ln w="9525">
            <a:noFill/>
            <a:miter lim="800000"/>
            <a:headEnd/>
            <a:tailEnd/>
          </a:ln>
          <a:effectLst/>
        </p:spPr>
        <p:txBody>
          <a:bodyPr wrap="none">
            <a:spAutoFit/>
          </a:bodyPr>
          <a:lstStyle/>
          <a:p>
            <a:r>
              <a:rPr lang="en-US" sz="1600" b="1" i="1">
                <a:latin typeface="Advert-Light" pitchFamily="50" charset="0"/>
              </a:rPr>
              <a:t>Recycle cooking oil</a:t>
            </a:r>
          </a:p>
        </p:txBody>
      </p:sp>
      <p:sp>
        <p:nvSpPr>
          <p:cNvPr id="6161" name="Text Box 17"/>
          <p:cNvSpPr txBox="1">
            <a:spLocks noChangeArrowheads="1"/>
          </p:cNvSpPr>
          <p:nvPr/>
        </p:nvSpPr>
        <p:spPr bwMode="auto">
          <a:xfrm>
            <a:off x="2362200" y="3962400"/>
            <a:ext cx="1912703" cy="338554"/>
          </a:xfrm>
          <a:prstGeom prst="rect">
            <a:avLst/>
          </a:prstGeom>
          <a:noFill/>
          <a:ln w="9525">
            <a:noFill/>
            <a:miter lim="800000"/>
            <a:headEnd/>
            <a:tailEnd/>
          </a:ln>
          <a:effectLst/>
        </p:spPr>
        <p:txBody>
          <a:bodyPr wrap="none">
            <a:spAutoFit/>
          </a:bodyPr>
          <a:lstStyle/>
          <a:p>
            <a:r>
              <a:rPr lang="en-US" sz="1600" b="1" i="1">
                <a:latin typeface="Advert-Light" pitchFamily="50" charset="0"/>
              </a:rPr>
              <a:t>Motion sensors</a:t>
            </a:r>
          </a:p>
        </p:txBody>
      </p:sp>
      <p:sp>
        <p:nvSpPr>
          <p:cNvPr id="6162" name="Text Box 18"/>
          <p:cNvSpPr txBox="1">
            <a:spLocks noChangeArrowheads="1"/>
          </p:cNvSpPr>
          <p:nvPr/>
        </p:nvSpPr>
        <p:spPr bwMode="auto">
          <a:xfrm>
            <a:off x="3200400" y="2971800"/>
            <a:ext cx="3393878" cy="338554"/>
          </a:xfrm>
          <a:prstGeom prst="rect">
            <a:avLst/>
          </a:prstGeom>
          <a:noFill/>
          <a:ln w="9525">
            <a:noFill/>
            <a:miter lim="800000"/>
            <a:headEnd/>
            <a:tailEnd/>
          </a:ln>
          <a:effectLst/>
        </p:spPr>
        <p:txBody>
          <a:bodyPr wrap="none">
            <a:spAutoFit/>
          </a:bodyPr>
          <a:lstStyle/>
          <a:p>
            <a:r>
              <a:rPr lang="en-US" sz="1600" b="1" i="1" dirty="0">
                <a:latin typeface="Advert-Light" pitchFamily="50" charset="0"/>
              </a:rPr>
              <a:t>Renewable Energy purchases</a:t>
            </a:r>
          </a:p>
        </p:txBody>
      </p:sp>
      <p:sp>
        <p:nvSpPr>
          <p:cNvPr id="6163" name="Text Box 19"/>
          <p:cNvSpPr txBox="1">
            <a:spLocks noChangeArrowheads="1"/>
          </p:cNvSpPr>
          <p:nvPr/>
        </p:nvSpPr>
        <p:spPr bwMode="auto">
          <a:xfrm>
            <a:off x="4572000" y="4267200"/>
            <a:ext cx="1665841" cy="338554"/>
          </a:xfrm>
          <a:prstGeom prst="rect">
            <a:avLst/>
          </a:prstGeom>
          <a:noFill/>
          <a:ln w="9525">
            <a:noFill/>
            <a:miter lim="800000"/>
            <a:headEnd/>
            <a:tailEnd/>
          </a:ln>
          <a:effectLst/>
        </p:spPr>
        <p:txBody>
          <a:bodyPr wrap="none">
            <a:spAutoFit/>
          </a:bodyPr>
          <a:lstStyle/>
          <a:p>
            <a:r>
              <a:rPr lang="en-US" sz="1600" b="1" i="1">
                <a:latin typeface="Advert-Light" pitchFamily="50" charset="0"/>
              </a:rPr>
              <a:t>Hotel Garden</a:t>
            </a:r>
          </a:p>
        </p:txBody>
      </p:sp>
      <p:sp>
        <p:nvSpPr>
          <p:cNvPr id="6164" name="Text Box 20"/>
          <p:cNvSpPr txBox="1">
            <a:spLocks noChangeArrowheads="1"/>
          </p:cNvSpPr>
          <p:nvPr/>
        </p:nvSpPr>
        <p:spPr bwMode="auto">
          <a:xfrm>
            <a:off x="4495800" y="2362200"/>
            <a:ext cx="3670300" cy="366713"/>
          </a:xfrm>
          <a:prstGeom prst="rect">
            <a:avLst/>
          </a:prstGeom>
          <a:noFill/>
          <a:ln w="9525">
            <a:noFill/>
            <a:miter lim="800000"/>
            <a:headEnd/>
            <a:tailEnd/>
          </a:ln>
          <a:effectLst/>
        </p:spPr>
        <p:txBody>
          <a:bodyPr wrap="none">
            <a:spAutoFit/>
          </a:bodyPr>
          <a:lstStyle/>
          <a:p>
            <a:r>
              <a:rPr lang="en-US" b="1" i="1" dirty="0">
                <a:latin typeface="Advert-Light" pitchFamily="50" charset="0"/>
              </a:rPr>
              <a:t>Variable frequency drives (VFD)</a:t>
            </a:r>
          </a:p>
        </p:txBody>
      </p:sp>
      <p:sp>
        <p:nvSpPr>
          <p:cNvPr id="6165" name="Text Box 21"/>
          <p:cNvSpPr txBox="1">
            <a:spLocks noChangeArrowheads="1"/>
          </p:cNvSpPr>
          <p:nvPr/>
        </p:nvSpPr>
        <p:spPr bwMode="auto">
          <a:xfrm>
            <a:off x="6400800" y="4343400"/>
            <a:ext cx="1912703" cy="338554"/>
          </a:xfrm>
          <a:prstGeom prst="rect">
            <a:avLst/>
          </a:prstGeom>
          <a:noFill/>
          <a:ln w="9525">
            <a:noFill/>
            <a:miter lim="800000"/>
            <a:headEnd/>
            <a:tailEnd/>
          </a:ln>
          <a:effectLst/>
        </p:spPr>
        <p:txBody>
          <a:bodyPr wrap="none">
            <a:spAutoFit/>
          </a:bodyPr>
          <a:lstStyle/>
          <a:p>
            <a:r>
              <a:rPr lang="en-US" sz="1600" b="1" i="1">
                <a:latin typeface="Advert-Light" pitchFamily="50" charset="0"/>
              </a:rPr>
              <a:t>Capacitor bank</a:t>
            </a:r>
          </a:p>
        </p:txBody>
      </p:sp>
      <p:sp>
        <p:nvSpPr>
          <p:cNvPr id="6166" name="Text Box 22"/>
          <p:cNvSpPr txBox="1">
            <a:spLocks noChangeArrowheads="1"/>
          </p:cNvSpPr>
          <p:nvPr/>
        </p:nvSpPr>
        <p:spPr bwMode="auto">
          <a:xfrm>
            <a:off x="5029200" y="3352800"/>
            <a:ext cx="3764172" cy="338554"/>
          </a:xfrm>
          <a:prstGeom prst="rect">
            <a:avLst/>
          </a:prstGeom>
          <a:noFill/>
          <a:ln w="9525">
            <a:noFill/>
            <a:miter lim="800000"/>
            <a:headEnd/>
            <a:tailEnd/>
          </a:ln>
          <a:effectLst/>
        </p:spPr>
        <p:txBody>
          <a:bodyPr wrap="none">
            <a:spAutoFit/>
          </a:bodyPr>
          <a:lstStyle/>
          <a:p>
            <a:r>
              <a:rPr lang="en-US" sz="1600" b="1" i="1" dirty="0">
                <a:latin typeface="Advert-Light" pitchFamily="50" charset="0"/>
              </a:rPr>
              <a:t>Towel and linen reuse program</a:t>
            </a:r>
          </a:p>
        </p:txBody>
      </p:sp>
      <p:sp>
        <p:nvSpPr>
          <p:cNvPr id="6167" name="Text Box 23"/>
          <p:cNvSpPr txBox="1">
            <a:spLocks noChangeArrowheads="1"/>
          </p:cNvSpPr>
          <p:nvPr/>
        </p:nvSpPr>
        <p:spPr bwMode="auto">
          <a:xfrm>
            <a:off x="6248400" y="4953000"/>
            <a:ext cx="2219325" cy="366713"/>
          </a:xfrm>
          <a:prstGeom prst="rect">
            <a:avLst/>
          </a:prstGeom>
          <a:noFill/>
          <a:ln w="9525">
            <a:noFill/>
            <a:miter lim="800000"/>
            <a:headEnd/>
            <a:tailEnd/>
          </a:ln>
          <a:effectLst/>
        </p:spPr>
        <p:txBody>
          <a:bodyPr wrap="none">
            <a:spAutoFit/>
          </a:bodyPr>
          <a:lstStyle/>
          <a:p>
            <a:r>
              <a:rPr lang="en-US" b="1" i="1" dirty="0">
                <a:latin typeface="Advert-Light" pitchFamily="50" charset="0"/>
              </a:rPr>
              <a:t>Electrolyzed water</a:t>
            </a:r>
          </a:p>
        </p:txBody>
      </p:sp>
      <p:sp>
        <p:nvSpPr>
          <p:cNvPr id="6168" name="Text Box 24"/>
          <p:cNvSpPr txBox="1">
            <a:spLocks noChangeArrowheads="1"/>
          </p:cNvSpPr>
          <p:nvPr/>
        </p:nvSpPr>
        <p:spPr bwMode="auto">
          <a:xfrm>
            <a:off x="2727325" y="2097088"/>
            <a:ext cx="2036135" cy="338554"/>
          </a:xfrm>
          <a:prstGeom prst="rect">
            <a:avLst/>
          </a:prstGeom>
          <a:noFill/>
          <a:ln w="9525">
            <a:noFill/>
            <a:miter lim="800000"/>
            <a:headEnd/>
            <a:tailEnd/>
          </a:ln>
          <a:effectLst/>
        </p:spPr>
        <p:txBody>
          <a:bodyPr wrap="none">
            <a:spAutoFit/>
          </a:bodyPr>
          <a:lstStyle/>
          <a:p>
            <a:pPr eaLnBrk="0" hangingPunct="0"/>
            <a:r>
              <a:rPr lang="en-US" sz="1600" b="1" i="1" dirty="0">
                <a:latin typeface="Advert-Light" pitchFamily="50" charset="0"/>
              </a:rPr>
              <a:t>100% smoke free</a:t>
            </a:r>
          </a:p>
        </p:txBody>
      </p:sp>
      <p:sp>
        <p:nvSpPr>
          <p:cNvPr id="6169" name="Text Box 25"/>
          <p:cNvSpPr txBox="1">
            <a:spLocks noChangeArrowheads="1"/>
          </p:cNvSpPr>
          <p:nvPr/>
        </p:nvSpPr>
        <p:spPr bwMode="auto">
          <a:xfrm>
            <a:off x="1812925" y="5754688"/>
            <a:ext cx="2776722" cy="338554"/>
          </a:xfrm>
          <a:prstGeom prst="rect">
            <a:avLst/>
          </a:prstGeom>
          <a:noFill/>
          <a:ln w="9525">
            <a:noFill/>
            <a:miter lim="800000"/>
            <a:headEnd/>
            <a:tailEnd/>
          </a:ln>
          <a:effectLst/>
        </p:spPr>
        <p:txBody>
          <a:bodyPr wrap="none">
            <a:spAutoFit/>
          </a:bodyPr>
          <a:lstStyle/>
          <a:p>
            <a:r>
              <a:rPr lang="en-US" sz="1600" b="1" i="1">
                <a:latin typeface="Advert-Light" pitchFamily="50" charset="0"/>
              </a:rPr>
              <a:t>Grander Water Systems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additive="base">
                                        <p:cTn id="7" dur="500" fill="hold"/>
                                        <p:tgtEl>
                                          <p:spTgt spid="6150"/>
                                        </p:tgtEl>
                                        <p:attrNameLst>
                                          <p:attrName>ppt_x</p:attrName>
                                        </p:attrNameLst>
                                      </p:cBhvr>
                                      <p:tavLst>
                                        <p:tav tm="0">
                                          <p:val>
                                            <p:strVal val="#ppt_x"/>
                                          </p:val>
                                        </p:tav>
                                        <p:tav tm="100000">
                                          <p:val>
                                            <p:strVal val="#ppt_x"/>
                                          </p:val>
                                        </p:tav>
                                      </p:tavLst>
                                    </p:anim>
                                    <p:anim calcmode="lin" valueType="num">
                                      <p:cBhvr additive="base">
                                        <p:cTn id="8"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54"/>
                                        </p:tgtEl>
                                        <p:attrNameLst>
                                          <p:attrName>style.visibility</p:attrName>
                                        </p:attrNameLst>
                                      </p:cBhvr>
                                      <p:to>
                                        <p:strVal val="visible"/>
                                      </p:to>
                                    </p:set>
                                    <p:anim calcmode="lin" valueType="num">
                                      <p:cBhvr additive="base">
                                        <p:cTn id="13" dur="500" fill="hold"/>
                                        <p:tgtEl>
                                          <p:spTgt spid="6154"/>
                                        </p:tgtEl>
                                        <p:attrNameLst>
                                          <p:attrName>ppt_x</p:attrName>
                                        </p:attrNameLst>
                                      </p:cBhvr>
                                      <p:tavLst>
                                        <p:tav tm="0">
                                          <p:val>
                                            <p:strVal val="#ppt_x"/>
                                          </p:val>
                                        </p:tav>
                                        <p:tav tm="100000">
                                          <p:val>
                                            <p:strVal val="#ppt_x"/>
                                          </p:val>
                                        </p:tav>
                                      </p:tavLst>
                                    </p:anim>
                                    <p:anim calcmode="lin" valueType="num">
                                      <p:cBhvr additive="base">
                                        <p:cTn id="14"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63"/>
                                        </p:tgtEl>
                                        <p:attrNameLst>
                                          <p:attrName>style.visibility</p:attrName>
                                        </p:attrNameLst>
                                      </p:cBhvr>
                                      <p:to>
                                        <p:strVal val="visible"/>
                                      </p:to>
                                    </p:set>
                                    <p:anim calcmode="lin" valueType="num">
                                      <p:cBhvr additive="base">
                                        <p:cTn id="19" dur="500" fill="hold"/>
                                        <p:tgtEl>
                                          <p:spTgt spid="6163"/>
                                        </p:tgtEl>
                                        <p:attrNameLst>
                                          <p:attrName>ppt_x</p:attrName>
                                        </p:attrNameLst>
                                      </p:cBhvr>
                                      <p:tavLst>
                                        <p:tav tm="0">
                                          <p:val>
                                            <p:strVal val="#ppt_x"/>
                                          </p:val>
                                        </p:tav>
                                        <p:tav tm="100000">
                                          <p:val>
                                            <p:strVal val="#ppt_x"/>
                                          </p:val>
                                        </p:tav>
                                      </p:tavLst>
                                    </p:anim>
                                    <p:anim calcmode="lin" valueType="num">
                                      <p:cBhvr additive="base">
                                        <p:cTn id="20" dur="500" fill="hold"/>
                                        <p:tgtEl>
                                          <p:spTgt spid="616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60"/>
                                        </p:tgtEl>
                                        <p:attrNameLst>
                                          <p:attrName>style.visibility</p:attrName>
                                        </p:attrNameLst>
                                      </p:cBhvr>
                                      <p:to>
                                        <p:strVal val="visible"/>
                                      </p:to>
                                    </p:set>
                                    <p:anim calcmode="lin" valueType="num">
                                      <p:cBhvr additive="base">
                                        <p:cTn id="25" dur="500" fill="hold"/>
                                        <p:tgtEl>
                                          <p:spTgt spid="6160"/>
                                        </p:tgtEl>
                                        <p:attrNameLst>
                                          <p:attrName>ppt_x</p:attrName>
                                        </p:attrNameLst>
                                      </p:cBhvr>
                                      <p:tavLst>
                                        <p:tav tm="0">
                                          <p:val>
                                            <p:strVal val="#ppt_x"/>
                                          </p:val>
                                        </p:tav>
                                        <p:tav tm="100000">
                                          <p:val>
                                            <p:strVal val="#ppt_x"/>
                                          </p:val>
                                        </p:tav>
                                      </p:tavLst>
                                    </p:anim>
                                    <p:anim calcmode="lin" valueType="num">
                                      <p:cBhvr additive="base">
                                        <p:cTn id="26" dur="500" fill="hold"/>
                                        <p:tgtEl>
                                          <p:spTgt spid="616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57"/>
                                        </p:tgtEl>
                                        <p:attrNameLst>
                                          <p:attrName>style.visibility</p:attrName>
                                        </p:attrNameLst>
                                      </p:cBhvr>
                                      <p:to>
                                        <p:strVal val="visible"/>
                                      </p:to>
                                    </p:set>
                                    <p:anim calcmode="lin" valueType="num">
                                      <p:cBhvr additive="base">
                                        <p:cTn id="31" dur="500" fill="hold"/>
                                        <p:tgtEl>
                                          <p:spTgt spid="6157"/>
                                        </p:tgtEl>
                                        <p:attrNameLst>
                                          <p:attrName>ppt_x</p:attrName>
                                        </p:attrNameLst>
                                      </p:cBhvr>
                                      <p:tavLst>
                                        <p:tav tm="0">
                                          <p:val>
                                            <p:strVal val="#ppt_x"/>
                                          </p:val>
                                        </p:tav>
                                        <p:tav tm="100000">
                                          <p:val>
                                            <p:strVal val="#ppt_x"/>
                                          </p:val>
                                        </p:tav>
                                      </p:tavLst>
                                    </p:anim>
                                    <p:anim calcmode="lin" valueType="num">
                                      <p:cBhvr additive="base">
                                        <p:cTn id="32" dur="500" fill="hold"/>
                                        <p:tgtEl>
                                          <p:spTgt spid="615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59"/>
                                        </p:tgtEl>
                                        <p:attrNameLst>
                                          <p:attrName>style.visibility</p:attrName>
                                        </p:attrNameLst>
                                      </p:cBhvr>
                                      <p:to>
                                        <p:strVal val="visible"/>
                                      </p:to>
                                    </p:set>
                                    <p:anim calcmode="lin" valueType="num">
                                      <p:cBhvr additive="base">
                                        <p:cTn id="37" dur="500" fill="hold"/>
                                        <p:tgtEl>
                                          <p:spTgt spid="6159"/>
                                        </p:tgtEl>
                                        <p:attrNameLst>
                                          <p:attrName>ppt_x</p:attrName>
                                        </p:attrNameLst>
                                      </p:cBhvr>
                                      <p:tavLst>
                                        <p:tav tm="0">
                                          <p:val>
                                            <p:strVal val="#ppt_x"/>
                                          </p:val>
                                        </p:tav>
                                        <p:tav tm="100000">
                                          <p:val>
                                            <p:strVal val="#ppt_x"/>
                                          </p:val>
                                        </p:tav>
                                      </p:tavLst>
                                    </p:anim>
                                    <p:anim calcmode="lin" valueType="num">
                                      <p:cBhvr additive="base">
                                        <p:cTn id="38" dur="500" fill="hold"/>
                                        <p:tgtEl>
                                          <p:spTgt spid="615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152"/>
                                        </p:tgtEl>
                                        <p:attrNameLst>
                                          <p:attrName>style.visibility</p:attrName>
                                        </p:attrNameLst>
                                      </p:cBhvr>
                                      <p:to>
                                        <p:strVal val="visible"/>
                                      </p:to>
                                    </p:set>
                                    <p:anim calcmode="lin" valueType="num">
                                      <p:cBhvr additive="base">
                                        <p:cTn id="43" dur="500" fill="hold"/>
                                        <p:tgtEl>
                                          <p:spTgt spid="6152"/>
                                        </p:tgtEl>
                                        <p:attrNameLst>
                                          <p:attrName>ppt_x</p:attrName>
                                        </p:attrNameLst>
                                      </p:cBhvr>
                                      <p:tavLst>
                                        <p:tav tm="0">
                                          <p:val>
                                            <p:strVal val="#ppt_x"/>
                                          </p:val>
                                        </p:tav>
                                        <p:tav tm="100000">
                                          <p:val>
                                            <p:strVal val="#ppt_x"/>
                                          </p:val>
                                        </p:tav>
                                      </p:tavLst>
                                    </p:anim>
                                    <p:anim calcmode="lin" valueType="num">
                                      <p:cBhvr additive="base">
                                        <p:cTn id="44"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155"/>
                                        </p:tgtEl>
                                        <p:attrNameLst>
                                          <p:attrName>style.visibility</p:attrName>
                                        </p:attrNameLst>
                                      </p:cBhvr>
                                      <p:to>
                                        <p:strVal val="visible"/>
                                      </p:to>
                                    </p:set>
                                    <p:anim calcmode="lin" valueType="num">
                                      <p:cBhvr additive="base">
                                        <p:cTn id="49" dur="500" fill="hold"/>
                                        <p:tgtEl>
                                          <p:spTgt spid="6155"/>
                                        </p:tgtEl>
                                        <p:attrNameLst>
                                          <p:attrName>ppt_x</p:attrName>
                                        </p:attrNameLst>
                                      </p:cBhvr>
                                      <p:tavLst>
                                        <p:tav tm="0">
                                          <p:val>
                                            <p:strVal val="#ppt_x"/>
                                          </p:val>
                                        </p:tav>
                                        <p:tav tm="100000">
                                          <p:val>
                                            <p:strVal val="#ppt_x"/>
                                          </p:val>
                                        </p:tav>
                                      </p:tavLst>
                                    </p:anim>
                                    <p:anim calcmode="lin" valueType="num">
                                      <p:cBhvr additive="base">
                                        <p:cTn id="50" dur="500" fill="hold"/>
                                        <p:tgtEl>
                                          <p:spTgt spid="615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162"/>
                                        </p:tgtEl>
                                        <p:attrNameLst>
                                          <p:attrName>style.visibility</p:attrName>
                                        </p:attrNameLst>
                                      </p:cBhvr>
                                      <p:to>
                                        <p:strVal val="visible"/>
                                      </p:to>
                                    </p:set>
                                    <p:anim calcmode="lin" valueType="num">
                                      <p:cBhvr additive="base">
                                        <p:cTn id="55" dur="500" fill="hold"/>
                                        <p:tgtEl>
                                          <p:spTgt spid="6162"/>
                                        </p:tgtEl>
                                        <p:attrNameLst>
                                          <p:attrName>ppt_x</p:attrName>
                                        </p:attrNameLst>
                                      </p:cBhvr>
                                      <p:tavLst>
                                        <p:tav tm="0">
                                          <p:val>
                                            <p:strVal val="#ppt_x"/>
                                          </p:val>
                                        </p:tav>
                                        <p:tav tm="100000">
                                          <p:val>
                                            <p:strVal val="#ppt_x"/>
                                          </p:val>
                                        </p:tav>
                                      </p:tavLst>
                                    </p:anim>
                                    <p:anim calcmode="lin" valueType="num">
                                      <p:cBhvr additive="base">
                                        <p:cTn id="56" dur="500" fill="hold"/>
                                        <p:tgtEl>
                                          <p:spTgt spid="616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161"/>
                                        </p:tgtEl>
                                        <p:attrNameLst>
                                          <p:attrName>style.visibility</p:attrName>
                                        </p:attrNameLst>
                                      </p:cBhvr>
                                      <p:to>
                                        <p:strVal val="visible"/>
                                      </p:to>
                                    </p:set>
                                    <p:anim calcmode="lin" valueType="num">
                                      <p:cBhvr additive="base">
                                        <p:cTn id="61" dur="500" fill="hold"/>
                                        <p:tgtEl>
                                          <p:spTgt spid="6161"/>
                                        </p:tgtEl>
                                        <p:attrNameLst>
                                          <p:attrName>ppt_x</p:attrName>
                                        </p:attrNameLst>
                                      </p:cBhvr>
                                      <p:tavLst>
                                        <p:tav tm="0">
                                          <p:val>
                                            <p:strVal val="#ppt_x"/>
                                          </p:val>
                                        </p:tav>
                                        <p:tav tm="100000">
                                          <p:val>
                                            <p:strVal val="#ppt_x"/>
                                          </p:val>
                                        </p:tav>
                                      </p:tavLst>
                                    </p:anim>
                                    <p:anim calcmode="lin" valueType="num">
                                      <p:cBhvr additive="base">
                                        <p:cTn id="62" dur="500" fill="hold"/>
                                        <p:tgtEl>
                                          <p:spTgt spid="616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158"/>
                                        </p:tgtEl>
                                        <p:attrNameLst>
                                          <p:attrName>style.visibility</p:attrName>
                                        </p:attrNameLst>
                                      </p:cBhvr>
                                      <p:to>
                                        <p:strVal val="visible"/>
                                      </p:to>
                                    </p:set>
                                    <p:anim calcmode="lin" valueType="num">
                                      <p:cBhvr additive="base">
                                        <p:cTn id="67" dur="500" fill="hold"/>
                                        <p:tgtEl>
                                          <p:spTgt spid="6158"/>
                                        </p:tgtEl>
                                        <p:attrNameLst>
                                          <p:attrName>ppt_x</p:attrName>
                                        </p:attrNameLst>
                                      </p:cBhvr>
                                      <p:tavLst>
                                        <p:tav tm="0">
                                          <p:val>
                                            <p:strVal val="#ppt_x"/>
                                          </p:val>
                                        </p:tav>
                                        <p:tav tm="100000">
                                          <p:val>
                                            <p:strVal val="#ppt_x"/>
                                          </p:val>
                                        </p:tav>
                                      </p:tavLst>
                                    </p:anim>
                                    <p:anim calcmode="lin" valueType="num">
                                      <p:cBhvr additive="base">
                                        <p:cTn id="68" dur="500" fill="hold"/>
                                        <p:tgtEl>
                                          <p:spTgt spid="615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151"/>
                                        </p:tgtEl>
                                        <p:attrNameLst>
                                          <p:attrName>style.visibility</p:attrName>
                                        </p:attrNameLst>
                                      </p:cBhvr>
                                      <p:to>
                                        <p:strVal val="visible"/>
                                      </p:to>
                                    </p:set>
                                    <p:anim calcmode="lin" valueType="num">
                                      <p:cBhvr additive="base">
                                        <p:cTn id="73" dur="500" fill="hold"/>
                                        <p:tgtEl>
                                          <p:spTgt spid="6151"/>
                                        </p:tgtEl>
                                        <p:attrNameLst>
                                          <p:attrName>ppt_x</p:attrName>
                                        </p:attrNameLst>
                                      </p:cBhvr>
                                      <p:tavLst>
                                        <p:tav tm="0">
                                          <p:val>
                                            <p:strVal val="#ppt_x"/>
                                          </p:val>
                                        </p:tav>
                                        <p:tav tm="100000">
                                          <p:val>
                                            <p:strVal val="#ppt_x"/>
                                          </p:val>
                                        </p:tav>
                                      </p:tavLst>
                                    </p:anim>
                                    <p:anim calcmode="lin" valueType="num">
                                      <p:cBhvr additive="base">
                                        <p:cTn id="74"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6156"/>
                                        </p:tgtEl>
                                        <p:attrNameLst>
                                          <p:attrName>style.visibility</p:attrName>
                                        </p:attrNameLst>
                                      </p:cBhvr>
                                      <p:to>
                                        <p:strVal val="visible"/>
                                      </p:to>
                                    </p:set>
                                    <p:anim calcmode="lin" valueType="num">
                                      <p:cBhvr additive="base">
                                        <p:cTn id="79" dur="500" fill="hold"/>
                                        <p:tgtEl>
                                          <p:spTgt spid="6156"/>
                                        </p:tgtEl>
                                        <p:attrNameLst>
                                          <p:attrName>ppt_x</p:attrName>
                                        </p:attrNameLst>
                                      </p:cBhvr>
                                      <p:tavLst>
                                        <p:tav tm="0">
                                          <p:val>
                                            <p:strVal val="#ppt_x"/>
                                          </p:val>
                                        </p:tav>
                                        <p:tav tm="100000">
                                          <p:val>
                                            <p:strVal val="#ppt_x"/>
                                          </p:val>
                                        </p:tav>
                                      </p:tavLst>
                                    </p:anim>
                                    <p:anim calcmode="lin" valueType="num">
                                      <p:cBhvr additive="base">
                                        <p:cTn id="80"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6164"/>
                                        </p:tgtEl>
                                        <p:attrNameLst>
                                          <p:attrName>style.visibility</p:attrName>
                                        </p:attrNameLst>
                                      </p:cBhvr>
                                      <p:to>
                                        <p:strVal val="visible"/>
                                      </p:to>
                                    </p:set>
                                    <p:anim calcmode="lin" valueType="num">
                                      <p:cBhvr additive="base">
                                        <p:cTn id="85" dur="500" fill="hold"/>
                                        <p:tgtEl>
                                          <p:spTgt spid="6164"/>
                                        </p:tgtEl>
                                        <p:attrNameLst>
                                          <p:attrName>ppt_x</p:attrName>
                                        </p:attrNameLst>
                                      </p:cBhvr>
                                      <p:tavLst>
                                        <p:tav tm="0">
                                          <p:val>
                                            <p:strVal val="#ppt_x"/>
                                          </p:val>
                                        </p:tav>
                                        <p:tav tm="100000">
                                          <p:val>
                                            <p:strVal val="#ppt_x"/>
                                          </p:val>
                                        </p:tav>
                                      </p:tavLst>
                                    </p:anim>
                                    <p:anim calcmode="lin" valueType="num">
                                      <p:cBhvr additive="base">
                                        <p:cTn id="86" dur="500" fill="hold"/>
                                        <p:tgtEl>
                                          <p:spTgt spid="6164"/>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6165"/>
                                        </p:tgtEl>
                                        <p:attrNameLst>
                                          <p:attrName>style.visibility</p:attrName>
                                        </p:attrNameLst>
                                      </p:cBhvr>
                                      <p:to>
                                        <p:strVal val="visible"/>
                                      </p:to>
                                    </p:set>
                                    <p:anim calcmode="lin" valueType="num">
                                      <p:cBhvr additive="base">
                                        <p:cTn id="91" dur="500" fill="hold"/>
                                        <p:tgtEl>
                                          <p:spTgt spid="6165"/>
                                        </p:tgtEl>
                                        <p:attrNameLst>
                                          <p:attrName>ppt_x</p:attrName>
                                        </p:attrNameLst>
                                      </p:cBhvr>
                                      <p:tavLst>
                                        <p:tav tm="0">
                                          <p:val>
                                            <p:strVal val="#ppt_x"/>
                                          </p:val>
                                        </p:tav>
                                        <p:tav tm="100000">
                                          <p:val>
                                            <p:strVal val="#ppt_x"/>
                                          </p:val>
                                        </p:tav>
                                      </p:tavLst>
                                    </p:anim>
                                    <p:anim calcmode="lin" valueType="num">
                                      <p:cBhvr additive="base">
                                        <p:cTn id="92" dur="500" fill="hold"/>
                                        <p:tgtEl>
                                          <p:spTgt spid="616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6166"/>
                                        </p:tgtEl>
                                        <p:attrNameLst>
                                          <p:attrName>style.visibility</p:attrName>
                                        </p:attrNameLst>
                                      </p:cBhvr>
                                      <p:to>
                                        <p:strVal val="visible"/>
                                      </p:to>
                                    </p:set>
                                    <p:anim calcmode="lin" valueType="num">
                                      <p:cBhvr additive="base">
                                        <p:cTn id="97" dur="500" fill="hold"/>
                                        <p:tgtEl>
                                          <p:spTgt spid="6166"/>
                                        </p:tgtEl>
                                        <p:attrNameLst>
                                          <p:attrName>ppt_x</p:attrName>
                                        </p:attrNameLst>
                                      </p:cBhvr>
                                      <p:tavLst>
                                        <p:tav tm="0">
                                          <p:val>
                                            <p:strVal val="#ppt_x"/>
                                          </p:val>
                                        </p:tav>
                                        <p:tav tm="100000">
                                          <p:val>
                                            <p:strVal val="#ppt_x"/>
                                          </p:val>
                                        </p:tav>
                                      </p:tavLst>
                                    </p:anim>
                                    <p:anim calcmode="lin" valueType="num">
                                      <p:cBhvr additive="base">
                                        <p:cTn id="98" dur="500" fill="hold"/>
                                        <p:tgtEl>
                                          <p:spTgt spid="616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6168">
                                            <p:txEl>
                                              <p:pRg st="0" end="0"/>
                                            </p:txEl>
                                          </p:spTgt>
                                        </p:tgtEl>
                                        <p:attrNameLst>
                                          <p:attrName>style.visibility</p:attrName>
                                        </p:attrNameLst>
                                      </p:cBhvr>
                                      <p:to>
                                        <p:strVal val="visible"/>
                                      </p:to>
                                    </p:set>
                                    <p:anim calcmode="lin" valueType="num">
                                      <p:cBhvr additive="base">
                                        <p:cTn id="103" dur="500" fill="hold"/>
                                        <p:tgtEl>
                                          <p:spTgt spid="6168">
                                            <p:txEl>
                                              <p:pRg st="0" end="0"/>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616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6153"/>
                                        </p:tgtEl>
                                        <p:attrNameLst>
                                          <p:attrName>style.visibility</p:attrName>
                                        </p:attrNameLst>
                                      </p:cBhvr>
                                      <p:to>
                                        <p:strVal val="visible"/>
                                      </p:to>
                                    </p:set>
                                    <p:anim calcmode="lin" valueType="num">
                                      <p:cBhvr additive="base">
                                        <p:cTn id="109" dur="500" fill="hold"/>
                                        <p:tgtEl>
                                          <p:spTgt spid="6153"/>
                                        </p:tgtEl>
                                        <p:attrNameLst>
                                          <p:attrName>ppt_x</p:attrName>
                                        </p:attrNameLst>
                                      </p:cBhvr>
                                      <p:tavLst>
                                        <p:tav tm="0">
                                          <p:val>
                                            <p:strVal val="#ppt_x"/>
                                          </p:val>
                                        </p:tav>
                                        <p:tav tm="100000">
                                          <p:val>
                                            <p:strVal val="#ppt_x"/>
                                          </p:val>
                                        </p:tav>
                                      </p:tavLst>
                                    </p:anim>
                                    <p:anim calcmode="lin" valueType="num">
                                      <p:cBhvr additive="base">
                                        <p:cTn id="110"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6167"/>
                                        </p:tgtEl>
                                        <p:attrNameLst>
                                          <p:attrName>style.visibility</p:attrName>
                                        </p:attrNameLst>
                                      </p:cBhvr>
                                      <p:to>
                                        <p:strVal val="visible"/>
                                      </p:to>
                                    </p:set>
                                    <p:anim calcmode="lin" valueType="num">
                                      <p:cBhvr additive="base">
                                        <p:cTn id="115" dur="500" fill="hold"/>
                                        <p:tgtEl>
                                          <p:spTgt spid="6167"/>
                                        </p:tgtEl>
                                        <p:attrNameLst>
                                          <p:attrName>ppt_x</p:attrName>
                                        </p:attrNameLst>
                                      </p:cBhvr>
                                      <p:tavLst>
                                        <p:tav tm="0">
                                          <p:val>
                                            <p:strVal val="#ppt_x"/>
                                          </p:val>
                                        </p:tav>
                                        <p:tav tm="100000">
                                          <p:val>
                                            <p:strVal val="#ppt_x"/>
                                          </p:val>
                                        </p:tav>
                                      </p:tavLst>
                                    </p:anim>
                                    <p:anim calcmode="lin" valueType="num">
                                      <p:cBhvr additive="base">
                                        <p:cTn id="116" dur="500" fill="hold"/>
                                        <p:tgtEl>
                                          <p:spTgt spid="6167"/>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6169"/>
                                        </p:tgtEl>
                                        <p:attrNameLst>
                                          <p:attrName>style.visibility</p:attrName>
                                        </p:attrNameLst>
                                      </p:cBhvr>
                                      <p:to>
                                        <p:strVal val="visible"/>
                                      </p:to>
                                    </p:set>
                                    <p:anim calcmode="lin" valueType="num">
                                      <p:cBhvr additive="base">
                                        <p:cTn id="121" dur="500" fill="hold"/>
                                        <p:tgtEl>
                                          <p:spTgt spid="6169"/>
                                        </p:tgtEl>
                                        <p:attrNameLst>
                                          <p:attrName>ppt_x</p:attrName>
                                        </p:attrNameLst>
                                      </p:cBhvr>
                                      <p:tavLst>
                                        <p:tav tm="0">
                                          <p:val>
                                            <p:strVal val="#ppt_x"/>
                                          </p:val>
                                        </p:tav>
                                        <p:tav tm="100000">
                                          <p:val>
                                            <p:strVal val="#ppt_x"/>
                                          </p:val>
                                        </p:tav>
                                      </p:tavLst>
                                    </p:anim>
                                    <p:anim calcmode="lin" valueType="num">
                                      <p:cBhvr additive="base">
                                        <p:cTn id="122" dur="500" fill="hold"/>
                                        <p:tgtEl>
                                          <p:spTgt spid="61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1" grpId="0"/>
      <p:bldP spid="6152" grpId="0"/>
      <p:bldP spid="6153" grpId="0"/>
      <p:bldP spid="6154" grpId="0"/>
      <p:bldP spid="6155" grpId="0"/>
      <p:bldP spid="6156" grpId="0"/>
      <p:bldP spid="6157" grpId="0"/>
      <p:bldP spid="6158" grpId="0"/>
      <p:bldP spid="6159" grpId="0"/>
      <p:bldP spid="6160" grpId="0"/>
      <p:bldP spid="6161" grpId="0"/>
      <p:bldP spid="6162" grpId="0"/>
      <p:bldP spid="6163" grpId="0"/>
      <p:bldP spid="6164" grpId="0"/>
      <p:bldP spid="6165" grpId="0"/>
      <p:bldP spid="6166" grpId="0"/>
      <p:bldP spid="6167" grpId="0"/>
      <p:bldP spid="616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sz="4000">
                <a:solidFill>
                  <a:srgbClr val="006600"/>
                </a:solidFill>
                <a:latin typeface="Advert-Light" pitchFamily="50" charset="0"/>
              </a:rPr>
              <a:t>Seaport Saves Mission Statement</a:t>
            </a:r>
          </a:p>
        </p:txBody>
      </p:sp>
      <p:sp>
        <p:nvSpPr>
          <p:cNvPr id="8195" name="Rectangle 3"/>
          <p:cNvSpPr>
            <a:spLocks noGrp="1" noChangeArrowheads="1"/>
          </p:cNvSpPr>
          <p:nvPr>
            <p:ph type="body" idx="1"/>
          </p:nvPr>
        </p:nvSpPr>
        <p:spPr/>
        <p:txBody>
          <a:bodyPr/>
          <a:lstStyle/>
          <a:p>
            <a:pPr>
              <a:lnSpc>
                <a:spcPct val="80000"/>
              </a:lnSpc>
              <a:buFontTx/>
              <a:buNone/>
            </a:pPr>
            <a:r>
              <a:rPr lang="en-US" sz="2000" dirty="0">
                <a:latin typeface="Advert-Light" pitchFamily="50" charset="0"/>
              </a:rPr>
              <a:t>	</a:t>
            </a:r>
            <a:r>
              <a:rPr lang="en-US" sz="1800" dirty="0">
                <a:latin typeface="Advert-Light" pitchFamily="50" charset="0"/>
              </a:rPr>
              <a:t>In a world of limited natural resources, we are committed to reducing the carbon footprint of our operation.  </a:t>
            </a:r>
          </a:p>
          <a:p>
            <a:pPr>
              <a:lnSpc>
                <a:spcPct val="80000"/>
              </a:lnSpc>
              <a:buFontTx/>
              <a:buNone/>
            </a:pPr>
            <a:r>
              <a:rPr lang="en-US" sz="1800" dirty="0">
                <a:latin typeface="Advert-Light" pitchFamily="50" charset="0"/>
              </a:rPr>
              <a:t>	</a:t>
            </a:r>
          </a:p>
          <a:p>
            <a:pPr>
              <a:lnSpc>
                <a:spcPct val="80000"/>
              </a:lnSpc>
              <a:buFontTx/>
              <a:buNone/>
            </a:pPr>
            <a:r>
              <a:rPr lang="en-US" sz="1800" dirty="0">
                <a:latin typeface="Advert-Light" pitchFamily="50" charset="0"/>
              </a:rPr>
              <a:t>	Seaport has created Seaport Saves, a groundbreaking environmental program dedicated to increasing sustainability and conservation throughout all aspects of the organization. </a:t>
            </a:r>
          </a:p>
          <a:p>
            <a:pPr>
              <a:lnSpc>
                <a:spcPct val="80000"/>
              </a:lnSpc>
              <a:buFontTx/>
              <a:buNone/>
            </a:pPr>
            <a:r>
              <a:rPr lang="en-US" sz="1800" dirty="0">
                <a:latin typeface="Advert-Light" pitchFamily="50" charset="0"/>
              </a:rPr>
              <a:t>	</a:t>
            </a:r>
          </a:p>
          <a:p>
            <a:pPr>
              <a:lnSpc>
                <a:spcPct val="80000"/>
              </a:lnSpc>
              <a:buFontTx/>
              <a:buNone/>
            </a:pPr>
            <a:r>
              <a:rPr lang="en-US" sz="1800" dirty="0">
                <a:latin typeface="Advert-Light" pitchFamily="50" charset="0"/>
              </a:rPr>
              <a:t>	This philosophy allows us to continually source and execute innovative ways to improve our operation in an environmentally responsible manner.  </a:t>
            </a:r>
          </a:p>
          <a:p>
            <a:pPr>
              <a:lnSpc>
                <a:spcPct val="80000"/>
              </a:lnSpc>
              <a:buFontTx/>
              <a:buNone/>
            </a:pPr>
            <a:r>
              <a:rPr lang="en-US" sz="1800" dirty="0">
                <a:latin typeface="Advert-Light" pitchFamily="50" charset="0"/>
              </a:rPr>
              <a:t>	</a:t>
            </a:r>
          </a:p>
          <a:p>
            <a:pPr>
              <a:lnSpc>
                <a:spcPct val="80000"/>
              </a:lnSpc>
              <a:buFontTx/>
              <a:buNone/>
            </a:pPr>
            <a:r>
              <a:rPr lang="en-US" sz="1800" dirty="0">
                <a:latin typeface="Advert-Light" pitchFamily="50" charset="0"/>
              </a:rPr>
              <a:t>	We encourage our guests, team members and vendors to embrace and practice an environmentally sensitive lifestyle as well.  </a:t>
            </a:r>
          </a:p>
          <a:p>
            <a:pPr>
              <a:lnSpc>
                <a:spcPct val="80000"/>
              </a:lnSpc>
              <a:buFontTx/>
              <a:buNone/>
            </a:pPr>
            <a:r>
              <a:rPr lang="en-US" sz="1800" dirty="0">
                <a:latin typeface="Advert-Light" pitchFamily="50" charset="0"/>
              </a:rPr>
              <a:t>	</a:t>
            </a:r>
          </a:p>
          <a:p>
            <a:pPr>
              <a:lnSpc>
                <a:spcPct val="80000"/>
              </a:lnSpc>
              <a:buFontTx/>
              <a:buNone/>
            </a:pPr>
            <a:r>
              <a:rPr lang="en-US" sz="1800" dirty="0">
                <a:latin typeface="Advert-Light" pitchFamily="50" charset="0"/>
              </a:rPr>
              <a:t>	It is possible to coexist in a delicate balance with the natural world while providing world class service in a luxurious setting.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3200" dirty="0">
                <a:solidFill>
                  <a:srgbClr val="006600"/>
                </a:solidFill>
                <a:latin typeface="Advert-Light" pitchFamily="50" charset="0"/>
              </a:rPr>
              <a:t>Seaport Saves an Award Winning Program</a:t>
            </a:r>
          </a:p>
        </p:txBody>
      </p:sp>
      <p:sp>
        <p:nvSpPr>
          <p:cNvPr id="9223" name="Text Box 7"/>
          <p:cNvSpPr txBox="1">
            <a:spLocks noChangeArrowheads="1"/>
          </p:cNvSpPr>
          <p:nvPr/>
        </p:nvSpPr>
        <p:spPr bwMode="auto">
          <a:xfrm>
            <a:off x="990600" y="381000"/>
            <a:ext cx="304800" cy="366713"/>
          </a:xfrm>
          <a:prstGeom prst="rect">
            <a:avLst/>
          </a:prstGeom>
          <a:noFill/>
          <a:ln w="9525">
            <a:noFill/>
            <a:miter lim="800000"/>
            <a:headEnd/>
            <a:tailEnd/>
          </a:ln>
          <a:effectLst/>
        </p:spPr>
        <p:txBody>
          <a:bodyPr>
            <a:spAutoFit/>
          </a:bodyPr>
          <a:lstStyle/>
          <a:p>
            <a:pPr>
              <a:spcBef>
                <a:spcPct val="50000"/>
              </a:spcBef>
            </a:pPr>
            <a:endParaRPr lang="en-US"/>
          </a:p>
        </p:txBody>
      </p:sp>
      <p:pic>
        <p:nvPicPr>
          <p:cNvPr id="9265" name="Picture 49" descr="Hotels in Boston">
            <a:hlinkClick r:id="rId3"/>
          </p:cNvPr>
          <p:cNvPicPr>
            <a:picLocks noChangeAspect="1" noChangeArrowheads="1"/>
          </p:cNvPicPr>
          <p:nvPr/>
        </p:nvPicPr>
        <p:blipFill>
          <a:blip r:embed="rId4"/>
          <a:srcRect/>
          <a:stretch>
            <a:fillRect/>
          </a:stretch>
        </p:blipFill>
        <p:spPr bwMode="auto">
          <a:xfrm>
            <a:off x="6553200" y="3048000"/>
            <a:ext cx="1581150" cy="247650"/>
          </a:xfrm>
          <a:prstGeom prst="rect">
            <a:avLst/>
          </a:prstGeom>
          <a:noFill/>
        </p:spPr>
      </p:pic>
      <p:graphicFrame>
        <p:nvGraphicFramePr>
          <p:cNvPr id="9292" name="Group 76"/>
          <p:cNvGraphicFramePr>
            <a:graphicFrameLocks noGrp="1"/>
          </p:cNvGraphicFramePr>
          <p:nvPr/>
        </p:nvGraphicFramePr>
        <p:xfrm>
          <a:off x="762000" y="2514600"/>
          <a:ext cx="5334000" cy="1048512"/>
        </p:xfrm>
        <a:graphic>
          <a:graphicData uri="http://schemas.openxmlformats.org/drawingml/2006/table">
            <a:tbl>
              <a:tblPr/>
              <a:tblGrid>
                <a:gridCol w="5334000"/>
              </a:tblGrid>
              <a:tr h="641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ahoma" charset="0"/>
                          <a:cs typeface="Tahoma" charset="0"/>
                        </a:rPr>
                        <a:t>                 </a:t>
                      </a:r>
                      <a:r>
                        <a:rPr kumimoji="0" lang="en-US" sz="1800" b="0" i="0" u="none" strike="noStrike" cap="none" normalizeH="0" baseline="0" dirty="0" smtClean="0">
                          <a:ln>
                            <a:noFill/>
                          </a:ln>
                          <a:solidFill>
                            <a:schemeClr val="tx1"/>
                          </a:solidFill>
                          <a:effectLst/>
                          <a:latin typeface="Advert-Light" pitchFamily="50" charset="0"/>
                        </a:rPr>
                        <a:t>Massachusetts Lodging Association’s </a:t>
                      </a:r>
                      <a:r>
                        <a:rPr kumimoji="0" lang="en-US" sz="1800" b="0" i="1" u="none" strike="noStrike" cap="none" normalizeH="0" baseline="0" dirty="0" smtClean="0">
                          <a:ln>
                            <a:noFill/>
                          </a:ln>
                          <a:solidFill>
                            <a:schemeClr val="tx1"/>
                          </a:solidFill>
                          <a:effectLst/>
                          <a:latin typeface="Advert-Light" pitchFamily="50" charset="0"/>
                        </a:rPr>
                        <a:t>Good </a:t>
                      </a:r>
                      <a:r>
                        <a:rPr kumimoji="0" lang="en-US" sz="1800" b="0" i="1" u="none" strike="noStrike" cap="none" normalizeH="0" baseline="0" dirty="0" err="1" smtClean="0">
                          <a:ln>
                            <a:noFill/>
                          </a:ln>
                          <a:solidFill>
                            <a:schemeClr val="tx1"/>
                          </a:solidFill>
                          <a:effectLst/>
                          <a:latin typeface="Advert-Light" pitchFamily="50" charset="0"/>
                        </a:rPr>
                        <a:t>Earthkeeping</a:t>
                      </a:r>
                      <a:r>
                        <a:rPr kumimoji="0" lang="en-US" sz="1800" b="0" i="1" u="none" strike="noStrike" cap="none" normalizeH="0" baseline="0" dirty="0" smtClean="0">
                          <a:ln>
                            <a:noFill/>
                          </a:ln>
                          <a:solidFill>
                            <a:schemeClr val="tx1"/>
                          </a:solidFill>
                          <a:effectLst/>
                          <a:latin typeface="Advert-Light" pitchFamily="50" charset="0"/>
                        </a:rPr>
                        <a:t> Award</a:t>
                      </a:r>
                      <a:r>
                        <a:rPr kumimoji="0" lang="en-US" sz="1800" b="0" i="0" u="none" strike="noStrike" cap="none" normalizeH="0" baseline="0" dirty="0" smtClean="0">
                          <a:ln>
                            <a:noFill/>
                          </a:ln>
                          <a:solidFill>
                            <a:schemeClr val="tx1"/>
                          </a:solidFill>
                          <a:effectLst/>
                          <a:latin typeface="Advert-Light" pitchFamily="50" charset="0"/>
                        </a:rPr>
                        <a:t> in 2008 </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800" b="0" i="0" u="none" strike="noStrike" cap="none" normalizeH="0" baseline="0" dirty="0" smtClean="0">
                          <a:ln>
                            <a:noFill/>
                          </a:ln>
                          <a:solidFill>
                            <a:schemeClr val="tx1"/>
                          </a:solidFill>
                          <a:effectLst/>
                          <a:latin typeface="Tahoma" charset="0"/>
                          <a:cs typeface="Tahoma" charset="0"/>
                        </a:rPr>
                        <a:t>                                </a:t>
                      </a:r>
                    </a:p>
                  </a:txBody>
                  <a:tcPr anchor="ctr" horzOverflow="overflow">
                    <a:lnL cap="flat">
                      <a:noFill/>
                    </a:lnL>
                    <a:lnR cap="flat">
                      <a:noFill/>
                    </a:lnR>
                    <a:lnT cap="flat">
                      <a:noFill/>
                    </a:lnT>
                    <a:lnB cap="flat">
                      <a:noFill/>
                    </a:lnB>
                    <a:lnTlToBr>
                      <a:noFill/>
                    </a:lnTlToBr>
                    <a:lnBlToTr>
                      <a:noFill/>
                    </a:lnBlToTr>
                    <a:noFill/>
                  </a:tcPr>
                </a:tc>
              </a:tr>
            </a:tbl>
          </a:graphicData>
        </a:graphic>
      </p:graphicFrame>
      <p:pic>
        <p:nvPicPr>
          <p:cNvPr id="9267" name="Picture 51" descr="Massachusetts Lodging Association">
            <a:hlinkClick r:id="rId3"/>
          </p:cNvPr>
          <p:cNvPicPr>
            <a:picLocks noChangeAspect="1" noChangeArrowheads="1"/>
          </p:cNvPicPr>
          <p:nvPr/>
        </p:nvPicPr>
        <p:blipFill>
          <a:blip r:embed="rId5"/>
          <a:srcRect/>
          <a:stretch>
            <a:fillRect/>
          </a:stretch>
        </p:blipFill>
        <p:spPr bwMode="auto">
          <a:xfrm>
            <a:off x="6553200" y="2590800"/>
            <a:ext cx="1581150" cy="447675"/>
          </a:xfrm>
          <a:prstGeom prst="rect">
            <a:avLst/>
          </a:prstGeom>
          <a:noFill/>
        </p:spPr>
      </p:pic>
      <p:pic>
        <p:nvPicPr>
          <p:cNvPr id="9276" name="Picture 60" descr="MAlogo_hi-rez3-12"/>
          <p:cNvPicPr>
            <a:picLocks noChangeAspect="1" noChangeArrowheads="1"/>
          </p:cNvPicPr>
          <p:nvPr/>
        </p:nvPicPr>
        <p:blipFill>
          <a:blip r:embed="rId6"/>
          <a:srcRect/>
          <a:stretch>
            <a:fillRect/>
          </a:stretch>
        </p:blipFill>
        <p:spPr bwMode="auto">
          <a:xfrm>
            <a:off x="228600" y="3581400"/>
            <a:ext cx="1546225" cy="1828800"/>
          </a:xfrm>
          <a:prstGeom prst="rect">
            <a:avLst/>
          </a:prstGeom>
          <a:noFill/>
          <a:ln w="9525">
            <a:noFill/>
            <a:miter lim="800000"/>
            <a:headEnd/>
            <a:tailEnd/>
          </a:ln>
        </p:spPr>
      </p:pic>
      <p:pic>
        <p:nvPicPr>
          <p:cNvPr id="9278" name="Picture 62" descr="Green Awards"/>
          <p:cNvPicPr>
            <a:picLocks noChangeAspect="1" noChangeArrowheads="1"/>
          </p:cNvPicPr>
          <p:nvPr/>
        </p:nvPicPr>
        <p:blipFill>
          <a:blip r:embed="rId7"/>
          <a:srcRect/>
          <a:stretch>
            <a:fillRect/>
          </a:stretch>
        </p:blipFill>
        <p:spPr bwMode="auto">
          <a:xfrm>
            <a:off x="0" y="1447800"/>
            <a:ext cx="1905000" cy="990600"/>
          </a:xfrm>
          <a:prstGeom prst="rect">
            <a:avLst/>
          </a:prstGeom>
          <a:noFill/>
        </p:spPr>
      </p:pic>
      <p:sp>
        <p:nvSpPr>
          <p:cNvPr id="9279" name="Text Box 63"/>
          <p:cNvSpPr txBox="1">
            <a:spLocks noChangeArrowheads="1"/>
          </p:cNvSpPr>
          <p:nvPr/>
        </p:nvSpPr>
        <p:spPr bwMode="auto">
          <a:xfrm>
            <a:off x="2189163" y="1555750"/>
            <a:ext cx="6650037" cy="535531"/>
          </a:xfrm>
          <a:prstGeom prst="rect">
            <a:avLst/>
          </a:prstGeom>
          <a:noFill/>
          <a:ln w="9525">
            <a:noFill/>
            <a:miter lim="800000"/>
            <a:headEnd/>
            <a:tailEnd/>
          </a:ln>
          <a:effectLst/>
        </p:spPr>
        <p:txBody>
          <a:bodyPr wrap="square">
            <a:spAutoFit/>
          </a:bodyPr>
          <a:lstStyle/>
          <a:p>
            <a:pPr>
              <a:lnSpc>
                <a:spcPct val="80000"/>
              </a:lnSpc>
              <a:spcBef>
                <a:spcPct val="20000"/>
              </a:spcBef>
            </a:pPr>
            <a:r>
              <a:rPr lang="en-US" dirty="0">
                <a:latin typeface="Advert-Light" pitchFamily="50" charset="0"/>
              </a:rPr>
              <a:t>City of Boston’s </a:t>
            </a:r>
            <a:r>
              <a:rPr lang="en-US" i="1" dirty="0">
                <a:latin typeface="Advert-Light" pitchFamily="50" charset="0"/>
              </a:rPr>
              <a:t>Boston Green Business Award</a:t>
            </a:r>
            <a:r>
              <a:rPr lang="en-US" dirty="0">
                <a:latin typeface="Advert-Light" pitchFamily="50" charset="0"/>
              </a:rPr>
              <a:t> in 2007 </a:t>
            </a:r>
            <a:r>
              <a:rPr lang="en-US" dirty="0" smtClean="0">
                <a:latin typeface="Advert-Light" pitchFamily="50" charset="0"/>
              </a:rPr>
              <a:t>&amp; </a:t>
            </a:r>
            <a:r>
              <a:rPr lang="en-US" i="1" dirty="0" smtClean="0">
                <a:latin typeface="Advert-Light" pitchFamily="50" charset="0"/>
              </a:rPr>
              <a:t>Bike </a:t>
            </a:r>
            <a:r>
              <a:rPr lang="en-US" i="1" dirty="0">
                <a:latin typeface="Advert-Light" pitchFamily="50" charset="0"/>
              </a:rPr>
              <a:t>Friendly Business Award</a:t>
            </a:r>
            <a:r>
              <a:rPr lang="en-US" dirty="0">
                <a:latin typeface="Advert-Light" pitchFamily="50" charset="0"/>
              </a:rPr>
              <a:t> 2008</a:t>
            </a:r>
            <a:r>
              <a:rPr lang="en-US" dirty="0"/>
              <a:t> </a:t>
            </a:r>
          </a:p>
        </p:txBody>
      </p:sp>
      <p:sp>
        <p:nvSpPr>
          <p:cNvPr id="9283" name="Text Box 67"/>
          <p:cNvSpPr txBox="1">
            <a:spLocks noChangeArrowheads="1"/>
          </p:cNvSpPr>
          <p:nvPr/>
        </p:nvSpPr>
        <p:spPr bwMode="auto">
          <a:xfrm>
            <a:off x="2133600" y="3848100"/>
            <a:ext cx="5902578" cy="923330"/>
          </a:xfrm>
          <a:prstGeom prst="rect">
            <a:avLst/>
          </a:prstGeom>
          <a:noFill/>
          <a:ln w="9525">
            <a:noFill/>
            <a:miter lim="800000"/>
            <a:headEnd/>
            <a:tailEnd/>
          </a:ln>
          <a:effectLst/>
        </p:spPr>
        <p:txBody>
          <a:bodyPr wrap="none">
            <a:spAutoFit/>
          </a:bodyPr>
          <a:lstStyle/>
          <a:p>
            <a:r>
              <a:rPr lang="en-US">
                <a:latin typeface="Advert-Light" pitchFamily="50" charset="0"/>
              </a:rPr>
              <a:t>MA Department of Environmental Protection</a:t>
            </a:r>
          </a:p>
          <a:p>
            <a:r>
              <a:rPr lang="en-US">
                <a:latin typeface="Advert-Light" pitchFamily="50" charset="0"/>
              </a:rPr>
              <a:t>2008 </a:t>
            </a:r>
            <a:r>
              <a:rPr lang="en-US" i="1">
                <a:latin typeface="Advert-Light" pitchFamily="50" charset="0"/>
              </a:rPr>
              <a:t>Waste Wise Innovation Award</a:t>
            </a:r>
          </a:p>
          <a:p>
            <a:endParaRPr lang="en-US">
              <a:latin typeface="Advert-Light" pitchFamily="50" charset="0"/>
            </a:endParaRPr>
          </a:p>
        </p:txBody>
      </p:sp>
      <p:sp>
        <p:nvSpPr>
          <p:cNvPr id="9288" name="Text Box 72"/>
          <p:cNvSpPr txBox="1">
            <a:spLocks noChangeArrowheads="1"/>
          </p:cNvSpPr>
          <p:nvPr/>
        </p:nvSpPr>
        <p:spPr bwMode="auto">
          <a:xfrm>
            <a:off x="1066800" y="5448300"/>
            <a:ext cx="6042039" cy="646331"/>
          </a:xfrm>
          <a:prstGeom prst="rect">
            <a:avLst/>
          </a:prstGeom>
          <a:noFill/>
          <a:ln w="9525">
            <a:noFill/>
            <a:miter lim="800000"/>
            <a:headEnd/>
            <a:tailEnd/>
          </a:ln>
          <a:effectLst/>
        </p:spPr>
        <p:txBody>
          <a:bodyPr wrap="none">
            <a:spAutoFit/>
          </a:bodyPr>
          <a:lstStyle/>
          <a:p>
            <a:r>
              <a:rPr lang="en-US" dirty="0">
                <a:latin typeface="Advert-Light" pitchFamily="50" charset="0"/>
              </a:rPr>
              <a:t>Seaport was included on Forbes Traveler’s </a:t>
            </a:r>
          </a:p>
          <a:p>
            <a:r>
              <a:rPr lang="en-US" dirty="0">
                <a:latin typeface="Advert-Light" pitchFamily="50" charset="0"/>
              </a:rPr>
              <a:t>2008 list of “America’s Greenest Hotels”</a:t>
            </a:r>
          </a:p>
        </p:txBody>
      </p:sp>
      <p:pic>
        <p:nvPicPr>
          <p:cNvPr id="9290" name="Picture 74" descr="Forbes Traveler">
            <a:hlinkClick r:id="rId8"/>
          </p:cNvPr>
          <p:cNvPicPr>
            <a:picLocks noChangeAspect="1" noChangeArrowheads="1"/>
          </p:cNvPicPr>
          <p:nvPr/>
        </p:nvPicPr>
        <p:blipFill>
          <a:blip r:embed="rId9"/>
          <a:srcRect/>
          <a:stretch>
            <a:fillRect/>
          </a:stretch>
        </p:blipFill>
        <p:spPr bwMode="auto">
          <a:xfrm>
            <a:off x="6858000" y="5181600"/>
            <a:ext cx="1838325" cy="1114425"/>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Sealogo2"/>
          <p:cNvPicPr>
            <a:picLocks noChangeAspect="1" noChangeArrowheads="1"/>
          </p:cNvPicPr>
          <p:nvPr/>
        </p:nvPicPr>
        <p:blipFill>
          <a:blip r:embed="rId3" cstate="print"/>
          <a:srcRect/>
          <a:stretch>
            <a:fillRect/>
          </a:stretch>
        </p:blipFill>
        <p:spPr bwMode="auto">
          <a:xfrm>
            <a:off x="2286000" y="228600"/>
            <a:ext cx="4114800" cy="898525"/>
          </a:xfrm>
          <a:prstGeom prst="rect">
            <a:avLst/>
          </a:prstGeom>
          <a:noFill/>
        </p:spPr>
      </p:pic>
      <p:sp>
        <p:nvSpPr>
          <p:cNvPr id="39939" name="Text Box 3"/>
          <p:cNvSpPr txBox="1">
            <a:spLocks noChangeArrowheads="1"/>
          </p:cNvSpPr>
          <p:nvPr/>
        </p:nvSpPr>
        <p:spPr bwMode="auto">
          <a:xfrm>
            <a:off x="381000" y="1066800"/>
            <a:ext cx="8305800" cy="825500"/>
          </a:xfrm>
          <a:prstGeom prst="rect">
            <a:avLst/>
          </a:prstGeom>
          <a:noFill/>
          <a:ln w="9525">
            <a:noFill/>
            <a:miter lim="800000"/>
            <a:headEnd/>
            <a:tailEnd/>
          </a:ln>
          <a:effectLst/>
        </p:spPr>
        <p:txBody>
          <a:bodyPr>
            <a:spAutoFit/>
          </a:bodyPr>
          <a:lstStyle/>
          <a:p>
            <a:pPr algn="ctr">
              <a:spcBef>
                <a:spcPct val="50000"/>
              </a:spcBef>
            </a:pPr>
            <a:r>
              <a:rPr lang="en-US" sz="1600" i="1">
                <a:latin typeface="Advert-Light" pitchFamily="50" charset="0"/>
              </a:rPr>
              <a:t>non-profit association of 28 businesses, developers and property managers in the South Boston Waterfront dedicated to easing commutes, reducing traffic congestion and improving air quality.</a:t>
            </a:r>
          </a:p>
        </p:txBody>
      </p:sp>
      <p:sp>
        <p:nvSpPr>
          <p:cNvPr id="39940" name="Text Box 4"/>
          <p:cNvSpPr txBox="1">
            <a:spLocks noChangeArrowheads="1"/>
          </p:cNvSpPr>
          <p:nvPr/>
        </p:nvSpPr>
        <p:spPr bwMode="auto">
          <a:xfrm>
            <a:off x="228600" y="2060575"/>
            <a:ext cx="8686800" cy="4124206"/>
          </a:xfrm>
          <a:prstGeom prst="rect">
            <a:avLst/>
          </a:prstGeom>
          <a:noFill/>
          <a:ln w="9525">
            <a:noFill/>
            <a:miter lim="800000"/>
            <a:headEnd/>
            <a:tailEnd/>
          </a:ln>
          <a:effectLst/>
        </p:spPr>
        <p:txBody>
          <a:bodyPr>
            <a:spAutoFit/>
          </a:bodyPr>
          <a:lstStyle/>
          <a:p>
            <a:pPr>
              <a:spcBef>
                <a:spcPct val="50000"/>
              </a:spcBef>
            </a:pPr>
            <a:r>
              <a:rPr lang="en-US" b="1" dirty="0">
                <a:solidFill>
                  <a:srgbClr val="006600"/>
                </a:solidFill>
                <a:latin typeface="Advert-Light" pitchFamily="50" charset="0"/>
              </a:rPr>
              <a:t>Seaport Companies Involvement:</a:t>
            </a:r>
          </a:p>
          <a:p>
            <a:pPr>
              <a:spcBef>
                <a:spcPct val="50000"/>
              </a:spcBef>
              <a:buFontTx/>
              <a:buChar char="•"/>
            </a:pPr>
            <a:r>
              <a:rPr lang="en-US" dirty="0">
                <a:latin typeface="Advert-Light" pitchFamily="50" charset="0"/>
              </a:rPr>
              <a:t>  </a:t>
            </a:r>
            <a:r>
              <a:rPr lang="en-US" sz="1400" dirty="0">
                <a:latin typeface="Advert-Light" pitchFamily="50" charset="0"/>
              </a:rPr>
              <a:t>1994 co-founder</a:t>
            </a:r>
          </a:p>
          <a:p>
            <a:pPr>
              <a:spcBef>
                <a:spcPct val="50000"/>
              </a:spcBef>
              <a:buFontTx/>
              <a:buChar char="•"/>
            </a:pPr>
            <a:r>
              <a:rPr lang="en-US" sz="1400" dirty="0">
                <a:latin typeface="Advert-Light" pitchFamily="50" charset="0"/>
              </a:rPr>
              <a:t>  Leader in Advocating for Transportation Service and Pedestrian Safety</a:t>
            </a:r>
            <a:br>
              <a:rPr lang="en-US" sz="1400" dirty="0">
                <a:latin typeface="Advert-Light" pitchFamily="50" charset="0"/>
              </a:rPr>
            </a:br>
            <a:r>
              <a:rPr lang="en-US" sz="1400" dirty="0">
                <a:latin typeface="Advert-Light" pitchFamily="50" charset="0"/>
              </a:rPr>
              <a:t>    Improvements</a:t>
            </a:r>
          </a:p>
          <a:p>
            <a:pPr>
              <a:spcBef>
                <a:spcPct val="50000"/>
              </a:spcBef>
              <a:buFontTx/>
              <a:buChar char="•"/>
            </a:pPr>
            <a:r>
              <a:rPr lang="en-US" sz="1400" dirty="0">
                <a:latin typeface="Advert-Light" pitchFamily="50" charset="0"/>
              </a:rPr>
              <a:t>  Encourage employees and guests to not drive alone through programs/  </a:t>
            </a:r>
            <a:br>
              <a:rPr lang="en-US" sz="1400" dirty="0">
                <a:latin typeface="Advert-Light" pitchFamily="50" charset="0"/>
              </a:rPr>
            </a:br>
            <a:r>
              <a:rPr lang="en-US" sz="1400" dirty="0">
                <a:latin typeface="Advert-Light" pitchFamily="50" charset="0"/>
              </a:rPr>
              <a:t>    incentives:</a:t>
            </a:r>
          </a:p>
          <a:p>
            <a:pPr lvl="1">
              <a:spcBef>
                <a:spcPct val="50000"/>
              </a:spcBef>
              <a:buFont typeface="Trebuchet MS" pitchFamily="34" charset="0"/>
              <a:buChar char="-"/>
            </a:pPr>
            <a:r>
              <a:rPr lang="en-US" sz="1400" dirty="0">
                <a:latin typeface="Advert-Light" pitchFamily="50" charset="0"/>
              </a:rPr>
              <a:t>  Bicycle Commuter Group; Annual Bike To Work Week events on-site</a:t>
            </a:r>
          </a:p>
          <a:p>
            <a:pPr lvl="1">
              <a:spcBef>
                <a:spcPct val="50000"/>
              </a:spcBef>
              <a:buFont typeface="Trebuchet MS" pitchFamily="34" charset="0"/>
              <a:buChar char="-"/>
            </a:pPr>
            <a:r>
              <a:rPr lang="en-US" sz="1400" dirty="0">
                <a:latin typeface="Advert-Light" pitchFamily="50" charset="0"/>
              </a:rPr>
              <a:t>  Covered, secure bicycle parking</a:t>
            </a:r>
          </a:p>
          <a:p>
            <a:pPr lvl="1">
              <a:spcBef>
                <a:spcPct val="50000"/>
              </a:spcBef>
              <a:buFont typeface="Trebuchet MS" pitchFamily="34" charset="0"/>
              <a:buChar char="-"/>
            </a:pPr>
            <a:r>
              <a:rPr lang="en-US" sz="1400" dirty="0">
                <a:latin typeface="Advert-Light" pitchFamily="50" charset="0"/>
              </a:rPr>
              <a:t>  Guaranteed Ride Home Program for Employees</a:t>
            </a:r>
          </a:p>
          <a:p>
            <a:pPr lvl="1">
              <a:spcBef>
                <a:spcPct val="50000"/>
              </a:spcBef>
              <a:buFont typeface="Trebuchet MS" pitchFamily="34" charset="0"/>
              <a:buChar char="-"/>
            </a:pPr>
            <a:r>
              <a:rPr lang="en-US" sz="1400" dirty="0">
                <a:latin typeface="Advert-Light" pitchFamily="50" charset="0"/>
              </a:rPr>
              <a:t>  Transit, Carpool and Vanpool Subsidies for Employees</a:t>
            </a:r>
          </a:p>
          <a:p>
            <a:pPr lvl="1">
              <a:spcBef>
                <a:spcPct val="50000"/>
              </a:spcBef>
              <a:buFont typeface="Trebuchet MS" pitchFamily="34" charset="0"/>
              <a:buChar char="-"/>
            </a:pPr>
            <a:r>
              <a:rPr lang="en-US" sz="1400" dirty="0">
                <a:latin typeface="Advert-Light" pitchFamily="50" charset="0"/>
              </a:rPr>
              <a:t>  </a:t>
            </a:r>
            <a:r>
              <a:rPr lang="en-US" sz="1400" dirty="0" err="1">
                <a:latin typeface="Advert-Light" pitchFamily="50" charset="0"/>
              </a:rPr>
              <a:t>Zipcar</a:t>
            </a:r>
            <a:r>
              <a:rPr lang="en-US" sz="1400" dirty="0">
                <a:latin typeface="Advert-Light" pitchFamily="50" charset="0"/>
              </a:rPr>
              <a:t> Discounts; Six </a:t>
            </a:r>
            <a:r>
              <a:rPr lang="en-US" sz="1400" dirty="0" err="1">
                <a:latin typeface="Advert-Light" pitchFamily="50" charset="0"/>
              </a:rPr>
              <a:t>Zipcars</a:t>
            </a:r>
            <a:r>
              <a:rPr lang="en-US" sz="1400" dirty="0">
                <a:latin typeface="Advert-Light" pitchFamily="50" charset="0"/>
              </a:rPr>
              <a:t> on-site</a:t>
            </a:r>
          </a:p>
          <a:p>
            <a:pPr lvl="1">
              <a:spcBef>
                <a:spcPct val="50000"/>
              </a:spcBef>
              <a:buFont typeface="Trebuchet MS" pitchFamily="34" charset="0"/>
              <a:buChar char="-"/>
            </a:pPr>
            <a:r>
              <a:rPr lang="en-US" sz="1400" dirty="0">
                <a:latin typeface="Advert-Light" pitchFamily="50" charset="0"/>
              </a:rPr>
              <a:t>  MBTA, Transit Schedules Available</a:t>
            </a:r>
          </a:p>
          <a:p>
            <a:pPr lvl="1">
              <a:spcBef>
                <a:spcPct val="50000"/>
              </a:spcBef>
              <a:buFont typeface="Trebuchet MS" pitchFamily="34" charset="0"/>
              <a:buChar char="-"/>
            </a:pPr>
            <a:r>
              <a:rPr lang="en-US" sz="1400" dirty="0">
                <a:latin typeface="Advert-Light" pitchFamily="50" charset="0"/>
              </a:rPr>
              <a:t>  On-Site Alternative Transportation Fairs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p:txBody>
          <a:bodyPr/>
          <a:lstStyle/>
          <a:p>
            <a:r>
              <a:rPr lang="en-US" sz="1800" dirty="0">
                <a:latin typeface="Advert-Light" pitchFamily="50" charset="0"/>
              </a:rPr>
              <a:t>Collectively Seaport Hotel experienced a 43% waste diversion between composting and recycling or 206.42 tons in 2008</a:t>
            </a:r>
          </a:p>
          <a:p>
            <a:r>
              <a:rPr lang="en-US" sz="1800" dirty="0">
                <a:latin typeface="Advert-Light" pitchFamily="50" charset="0"/>
              </a:rPr>
              <a:t>From 2007 to 2008, Seaport reduced the lbs. of trash per occupied room by 15%</a:t>
            </a:r>
          </a:p>
          <a:p>
            <a:r>
              <a:rPr lang="en-US" sz="1800" dirty="0">
                <a:latin typeface="Advert-Light" pitchFamily="50" charset="0"/>
              </a:rPr>
              <a:t>Since beginning Seaport Saves in December 05 we have reduced annual trash tonnage by 29%</a:t>
            </a:r>
          </a:p>
          <a:p>
            <a:r>
              <a:rPr lang="en-US" sz="1800" dirty="0">
                <a:latin typeface="Advert-Light" pitchFamily="50" charset="0"/>
              </a:rPr>
              <a:t>In 2007 Seaport WTC complex recycled 557 tons</a:t>
            </a:r>
          </a:p>
        </p:txBody>
      </p:sp>
      <p:sp>
        <p:nvSpPr>
          <p:cNvPr id="41988" name="Rectangle 4"/>
          <p:cNvSpPr>
            <a:spLocks noChangeArrowheads="1"/>
          </p:cNvSpPr>
          <p:nvPr/>
        </p:nvSpPr>
        <p:spPr bwMode="auto">
          <a:xfrm>
            <a:off x="457200" y="552450"/>
            <a:ext cx="6559550" cy="641350"/>
          </a:xfrm>
          <a:prstGeom prst="rect">
            <a:avLst/>
          </a:prstGeom>
          <a:noFill/>
          <a:ln w="9525">
            <a:noFill/>
            <a:miter lim="800000"/>
            <a:headEnd/>
            <a:tailEnd/>
          </a:ln>
          <a:effectLst/>
        </p:spPr>
        <p:txBody>
          <a:bodyPr wrap="none">
            <a:spAutoFit/>
          </a:bodyPr>
          <a:lstStyle/>
          <a:p>
            <a:r>
              <a:rPr lang="en-US" sz="3600">
                <a:solidFill>
                  <a:srgbClr val="006600"/>
                </a:solidFill>
                <a:latin typeface="Advert-Light" pitchFamily="50" charset="0"/>
              </a:rPr>
              <a:t>Seaport Hotel Waste Diversion</a:t>
            </a:r>
          </a:p>
        </p:txBody>
      </p:sp>
      <p:pic>
        <p:nvPicPr>
          <p:cNvPr id="41989" name="Picture 5" descr="j0437329"/>
          <p:cNvPicPr>
            <a:picLocks noChangeAspect="1" noChangeArrowheads="1"/>
          </p:cNvPicPr>
          <p:nvPr/>
        </p:nvPicPr>
        <p:blipFill>
          <a:blip r:embed="rId3" cstate="print"/>
          <a:srcRect/>
          <a:stretch>
            <a:fillRect/>
          </a:stretch>
        </p:blipFill>
        <p:spPr bwMode="auto">
          <a:xfrm>
            <a:off x="7239000" y="381000"/>
            <a:ext cx="1504950" cy="1295400"/>
          </a:xfrm>
          <a:prstGeom prst="rect">
            <a:avLst/>
          </a:prstGeo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z="4000">
                <a:solidFill>
                  <a:srgbClr val="006600"/>
                </a:solidFill>
                <a:latin typeface="Advert-Light" pitchFamily="50" charset="0"/>
              </a:rPr>
              <a:t>Seaport a Leader in Eco-Innovation</a:t>
            </a:r>
          </a:p>
        </p:txBody>
      </p:sp>
      <p:sp>
        <p:nvSpPr>
          <p:cNvPr id="24580" name="Text Box 4"/>
          <p:cNvSpPr txBox="1">
            <a:spLocks noChangeArrowheads="1"/>
          </p:cNvSpPr>
          <p:nvPr/>
        </p:nvSpPr>
        <p:spPr bwMode="auto">
          <a:xfrm>
            <a:off x="822325" y="1941513"/>
            <a:ext cx="8093075" cy="3785652"/>
          </a:xfrm>
          <a:prstGeom prst="rect">
            <a:avLst/>
          </a:prstGeom>
          <a:noFill/>
          <a:ln w="9525">
            <a:noFill/>
            <a:miter lim="800000"/>
            <a:headEnd/>
            <a:tailEnd/>
          </a:ln>
          <a:effectLst/>
        </p:spPr>
        <p:txBody>
          <a:bodyPr>
            <a:spAutoFit/>
          </a:bodyPr>
          <a:lstStyle/>
          <a:p>
            <a:pPr>
              <a:buFontTx/>
              <a:buChar char="•"/>
            </a:pPr>
            <a:r>
              <a:rPr lang="en-US" sz="1600" dirty="0">
                <a:effectLst>
                  <a:outerShdw blurRad="38100" dist="38100" dir="2700000" algn="tl">
                    <a:srgbClr val="C0C0C0"/>
                  </a:outerShdw>
                </a:effectLst>
                <a:latin typeface="Advert-Light" pitchFamily="50" charset="0"/>
              </a:rPr>
              <a:t> 1</a:t>
            </a:r>
            <a:r>
              <a:rPr lang="en-US" sz="1600" baseline="30000" dirty="0">
                <a:effectLst>
                  <a:outerShdw blurRad="38100" dist="38100" dir="2700000" algn="tl">
                    <a:srgbClr val="C0C0C0"/>
                  </a:outerShdw>
                </a:effectLst>
                <a:latin typeface="Advert-Light" pitchFamily="50" charset="0"/>
              </a:rPr>
              <a:t>st</a:t>
            </a:r>
            <a:r>
              <a:rPr lang="en-US" sz="1600" dirty="0">
                <a:effectLst>
                  <a:outerShdw blurRad="38100" dist="38100" dir="2700000" algn="tl">
                    <a:srgbClr val="C0C0C0"/>
                  </a:outerShdw>
                </a:effectLst>
                <a:latin typeface="Advert-Light" pitchFamily="50" charset="0"/>
              </a:rPr>
              <a:t> Hotel in Boston to provide in-room recycling services to our guests</a:t>
            </a:r>
          </a:p>
          <a:p>
            <a:endParaRPr lang="en-US" sz="1600" dirty="0">
              <a:effectLst>
                <a:outerShdw blurRad="38100" dist="38100" dir="2700000" algn="tl">
                  <a:srgbClr val="C0C0C0"/>
                </a:outerShdw>
              </a:effectLst>
              <a:latin typeface="Advert-Light" pitchFamily="50" charset="0"/>
            </a:endParaRPr>
          </a:p>
          <a:p>
            <a:pPr>
              <a:buFontTx/>
              <a:buChar char="•"/>
            </a:pPr>
            <a:r>
              <a:rPr lang="en-US" sz="1600" dirty="0">
                <a:effectLst>
                  <a:outerShdw blurRad="38100" dist="38100" dir="2700000" algn="tl">
                    <a:srgbClr val="C0C0C0"/>
                  </a:outerShdw>
                </a:effectLst>
                <a:latin typeface="Advert-Light" pitchFamily="50" charset="0"/>
              </a:rPr>
              <a:t>1st location in New England to use the </a:t>
            </a:r>
            <a:r>
              <a:rPr lang="en-US" sz="1600" dirty="0" err="1">
                <a:effectLst>
                  <a:outerShdw blurRad="38100" dist="38100" dir="2700000" algn="tl">
                    <a:srgbClr val="C0C0C0"/>
                  </a:outerShdw>
                </a:effectLst>
                <a:latin typeface="Advert-Light" pitchFamily="50" charset="0"/>
              </a:rPr>
              <a:t>BioX</a:t>
            </a:r>
            <a:r>
              <a:rPr lang="en-US" sz="1600" dirty="0">
                <a:effectLst>
                  <a:outerShdw blurRad="38100" dist="38100" dir="2700000" algn="tl">
                    <a:srgbClr val="C0C0C0"/>
                  </a:outerShdw>
                </a:effectLst>
                <a:latin typeface="Advert-Light" pitchFamily="50" charset="0"/>
              </a:rPr>
              <a:t> (Bio-EZ) waste to water system</a:t>
            </a:r>
          </a:p>
          <a:p>
            <a:endParaRPr lang="en-US" sz="1600" dirty="0">
              <a:effectLst>
                <a:outerShdw blurRad="38100" dist="38100" dir="2700000" algn="tl">
                  <a:srgbClr val="C0C0C0"/>
                </a:outerShdw>
              </a:effectLst>
              <a:latin typeface="Advert-Light" pitchFamily="50" charset="0"/>
            </a:endParaRPr>
          </a:p>
          <a:p>
            <a:pPr>
              <a:buFontTx/>
              <a:buChar char="•"/>
            </a:pPr>
            <a:r>
              <a:rPr lang="en-US" sz="1600" dirty="0">
                <a:effectLst>
                  <a:outerShdw blurRad="38100" dist="38100" dir="2700000" algn="tl">
                    <a:srgbClr val="C0C0C0"/>
                  </a:outerShdw>
                </a:effectLst>
                <a:latin typeface="Advert-Light" pitchFamily="50" charset="0"/>
              </a:rPr>
              <a:t>2</a:t>
            </a:r>
            <a:r>
              <a:rPr lang="en-US" sz="1600" baseline="30000" dirty="0">
                <a:effectLst>
                  <a:outerShdw blurRad="38100" dist="38100" dir="2700000" algn="tl">
                    <a:srgbClr val="C0C0C0"/>
                  </a:outerShdw>
                </a:effectLst>
                <a:latin typeface="Advert-Light" pitchFamily="50" charset="0"/>
              </a:rPr>
              <a:t>nd</a:t>
            </a:r>
            <a:r>
              <a:rPr lang="en-US" sz="1600" dirty="0">
                <a:effectLst>
                  <a:outerShdw blurRad="38100" dist="38100" dir="2700000" algn="tl">
                    <a:srgbClr val="C0C0C0"/>
                  </a:outerShdw>
                </a:effectLst>
                <a:latin typeface="Advert-Light" pitchFamily="50" charset="0"/>
              </a:rPr>
              <a:t> Hotel in Massachusetts (amongst 2 dozen nationwide) to provide the Pure Allergy Friendly Rooms for those suffering with Allergies and respiratory problems</a:t>
            </a:r>
          </a:p>
          <a:p>
            <a:pPr>
              <a:buFontTx/>
              <a:buChar char="•"/>
            </a:pPr>
            <a:endParaRPr lang="en-US" sz="1600" dirty="0">
              <a:effectLst>
                <a:outerShdw blurRad="38100" dist="38100" dir="2700000" algn="tl">
                  <a:srgbClr val="C0C0C0"/>
                </a:outerShdw>
              </a:effectLst>
              <a:latin typeface="Advert-Light" pitchFamily="50" charset="0"/>
            </a:endParaRPr>
          </a:p>
          <a:p>
            <a:pPr>
              <a:buFontTx/>
              <a:buChar char="•"/>
            </a:pPr>
            <a:r>
              <a:rPr lang="en-US" sz="1600" dirty="0">
                <a:effectLst>
                  <a:outerShdw blurRad="38100" dist="38100" dir="2700000" algn="tl">
                    <a:srgbClr val="C0C0C0"/>
                  </a:outerShdw>
                </a:effectLst>
                <a:latin typeface="Advert-Light" pitchFamily="50" charset="0"/>
              </a:rPr>
              <a:t>1</a:t>
            </a:r>
            <a:r>
              <a:rPr lang="en-US" sz="1600" baseline="30000" dirty="0">
                <a:effectLst>
                  <a:outerShdw blurRad="38100" dist="38100" dir="2700000" algn="tl">
                    <a:srgbClr val="C0C0C0"/>
                  </a:outerShdw>
                </a:effectLst>
                <a:latin typeface="Advert-Light" pitchFamily="50" charset="0"/>
              </a:rPr>
              <a:t>st</a:t>
            </a:r>
            <a:r>
              <a:rPr lang="en-US" sz="1600" dirty="0">
                <a:effectLst>
                  <a:outerShdw blurRad="38100" dist="38100" dir="2700000" algn="tl">
                    <a:srgbClr val="C0C0C0"/>
                  </a:outerShdw>
                </a:effectLst>
                <a:latin typeface="Advert-Light" pitchFamily="50" charset="0"/>
              </a:rPr>
              <a:t> Hotel in the United Sates to use Grander Water Technologies</a:t>
            </a:r>
          </a:p>
          <a:p>
            <a:endParaRPr lang="en-US" sz="1600" dirty="0">
              <a:effectLst>
                <a:outerShdw blurRad="38100" dist="38100" dir="2700000" algn="tl">
                  <a:srgbClr val="C0C0C0"/>
                </a:outerShdw>
              </a:effectLst>
              <a:latin typeface="Advert-Light" pitchFamily="50" charset="0"/>
            </a:endParaRPr>
          </a:p>
          <a:p>
            <a:pPr>
              <a:buFontTx/>
              <a:buChar char="•"/>
            </a:pPr>
            <a:r>
              <a:rPr lang="en-US" sz="1600" dirty="0">
                <a:effectLst>
                  <a:outerShdw blurRad="38100" dist="38100" dir="2700000" algn="tl">
                    <a:srgbClr val="C0C0C0"/>
                  </a:outerShdw>
                </a:effectLst>
                <a:latin typeface="Advert-Light" pitchFamily="50" charset="0"/>
              </a:rPr>
              <a:t>Among the first five Hotels in the United States to utilize the chemical free cleaning system by the </a:t>
            </a:r>
            <a:r>
              <a:rPr lang="en-US" sz="1600" dirty="0" err="1">
                <a:effectLst>
                  <a:outerShdw blurRad="38100" dist="38100" dir="2700000" algn="tl">
                    <a:srgbClr val="C0C0C0"/>
                  </a:outerShdw>
                </a:effectLst>
                <a:latin typeface="Advert-Light" pitchFamily="50" charset="0"/>
              </a:rPr>
              <a:t>Electrolyzer</a:t>
            </a:r>
            <a:r>
              <a:rPr lang="en-US" sz="1600" dirty="0">
                <a:effectLst>
                  <a:outerShdw blurRad="38100" dist="38100" dir="2700000" algn="tl">
                    <a:srgbClr val="C0C0C0"/>
                  </a:outerShdw>
                </a:effectLst>
                <a:latin typeface="Advert-Light" pitchFamily="50" charset="0"/>
              </a:rPr>
              <a:t> Corporation</a:t>
            </a:r>
          </a:p>
          <a:p>
            <a:endParaRPr lang="en-US" sz="1600" dirty="0">
              <a:effectLst>
                <a:outerShdw blurRad="38100" dist="38100" dir="2700000" algn="tl">
                  <a:srgbClr val="C0C0C0"/>
                </a:outerShdw>
              </a:effectLst>
              <a:latin typeface="Advert-Light" pitchFamily="50"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solidFill>
                  <a:srgbClr val="006600"/>
                </a:solidFill>
                <a:latin typeface="Advert-Light" pitchFamily="50" charset="0"/>
              </a:rPr>
              <a:t>Seaport innovations</a:t>
            </a:r>
            <a:br>
              <a:rPr lang="en-US">
                <a:solidFill>
                  <a:srgbClr val="006600"/>
                </a:solidFill>
                <a:latin typeface="Advert-Light" pitchFamily="50" charset="0"/>
              </a:rPr>
            </a:br>
            <a:r>
              <a:rPr lang="en-US" sz="3200">
                <a:solidFill>
                  <a:srgbClr val="006600"/>
                </a:solidFill>
                <a:latin typeface="Advert-Light" pitchFamily="50" charset="0"/>
              </a:rPr>
              <a:t>Bio-EZ    Waste to Water System</a:t>
            </a:r>
          </a:p>
        </p:txBody>
      </p:sp>
      <p:sp>
        <p:nvSpPr>
          <p:cNvPr id="35843" name="Rectangle 3"/>
          <p:cNvSpPr>
            <a:spLocks noGrp="1" noChangeArrowheads="1"/>
          </p:cNvSpPr>
          <p:nvPr>
            <p:ph type="body" idx="1"/>
          </p:nvPr>
        </p:nvSpPr>
        <p:spPr>
          <a:xfrm>
            <a:off x="228600" y="2209800"/>
            <a:ext cx="4267200" cy="3886200"/>
          </a:xfrm>
        </p:spPr>
        <p:txBody>
          <a:bodyPr/>
          <a:lstStyle/>
          <a:p>
            <a:pPr marL="60325" indent="-60325">
              <a:lnSpc>
                <a:spcPct val="90000"/>
              </a:lnSpc>
            </a:pPr>
            <a:r>
              <a:rPr lang="en-US" sz="2400" dirty="0">
                <a:latin typeface="Advert-Light" pitchFamily="50" charset="0"/>
              </a:rPr>
              <a:t> </a:t>
            </a:r>
            <a:r>
              <a:rPr lang="en-US" sz="1800" dirty="0">
                <a:latin typeface="Advert-Light" pitchFamily="50" charset="0"/>
              </a:rPr>
              <a:t>A revolutionary biological process that quickly eliminates organic wastes using microorganisms that convert the waste into liquid.</a:t>
            </a:r>
          </a:p>
          <a:p>
            <a:pPr marL="60325" indent="-60325">
              <a:lnSpc>
                <a:spcPct val="90000"/>
              </a:lnSpc>
              <a:buFontTx/>
              <a:buNone/>
            </a:pPr>
            <a:r>
              <a:rPr lang="en-US" sz="1800" dirty="0">
                <a:latin typeface="Advert-Light" pitchFamily="50" charset="0"/>
              </a:rPr>
              <a:t>  </a:t>
            </a:r>
          </a:p>
          <a:p>
            <a:pPr marL="60325" indent="-60325">
              <a:lnSpc>
                <a:spcPct val="90000"/>
              </a:lnSpc>
            </a:pPr>
            <a:r>
              <a:rPr lang="en-US" sz="1800" dirty="0">
                <a:latin typeface="Advert-Light" pitchFamily="50" charset="0"/>
              </a:rPr>
              <a:t> In 2008 we diverted 53 tons of organic waste from the landfill.   </a:t>
            </a:r>
          </a:p>
          <a:p>
            <a:pPr marL="60325" indent="-60325">
              <a:lnSpc>
                <a:spcPct val="90000"/>
              </a:lnSpc>
              <a:buFontTx/>
              <a:buNone/>
            </a:pPr>
            <a:r>
              <a:rPr lang="en-US" sz="2400" dirty="0">
                <a:latin typeface="Advert-Light" pitchFamily="50" charset="0"/>
              </a:rPr>
              <a:t> </a:t>
            </a:r>
          </a:p>
        </p:txBody>
      </p:sp>
      <p:sp>
        <p:nvSpPr>
          <p:cNvPr id="35844" name="Text Box 4"/>
          <p:cNvSpPr txBox="1">
            <a:spLocks noChangeArrowheads="1"/>
          </p:cNvSpPr>
          <p:nvPr/>
        </p:nvSpPr>
        <p:spPr bwMode="auto">
          <a:xfrm>
            <a:off x="5775325" y="3617913"/>
            <a:ext cx="184150" cy="366712"/>
          </a:xfrm>
          <a:prstGeom prst="rect">
            <a:avLst/>
          </a:prstGeom>
          <a:noFill/>
          <a:ln w="9525">
            <a:noFill/>
            <a:miter lim="800000"/>
            <a:headEnd/>
            <a:tailEnd/>
          </a:ln>
          <a:effectLst/>
        </p:spPr>
        <p:txBody>
          <a:bodyPr wrap="none">
            <a:spAutoFit/>
          </a:bodyPr>
          <a:lstStyle/>
          <a:p>
            <a:endParaRPr lang="en-US"/>
          </a:p>
        </p:txBody>
      </p:sp>
      <p:pic>
        <p:nvPicPr>
          <p:cNvPr id="35845" name="Picture 5" descr="BioEZ"/>
          <p:cNvPicPr>
            <a:picLocks noChangeAspect="1" noChangeArrowheads="1"/>
          </p:cNvPicPr>
          <p:nvPr/>
        </p:nvPicPr>
        <p:blipFill>
          <a:blip r:embed="rId3" cstate="print"/>
          <a:srcRect/>
          <a:stretch>
            <a:fillRect/>
          </a:stretch>
        </p:blipFill>
        <p:spPr bwMode="auto">
          <a:xfrm>
            <a:off x="5029200" y="4130675"/>
            <a:ext cx="3048000" cy="2479675"/>
          </a:xfrm>
          <a:prstGeom prst="rect">
            <a:avLst/>
          </a:prstGeom>
          <a:noFill/>
        </p:spPr>
      </p:pic>
      <p:sp>
        <p:nvSpPr>
          <p:cNvPr id="35846" name="Text Box 6"/>
          <p:cNvSpPr txBox="1">
            <a:spLocks noChangeArrowheads="1"/>
          </p:cNvSpPr>
          <p:nvPr/>
        </p:nvSpPr>
        <p:spPr bwMode="auto">
          <a:xfrm>
            <a:off x="974725" y="5751513"/>
            <a:ext cx="184150" cy="366712"/>
          </a:xfrm>
          <a:prstGeom prst="rect">
            <a:avLst/>
          </a:prstGeom>
          <a:noFill/>
          <a:ln w="9525">
            <a:noFill/>
            <a:miter lim="800000"/>
            <a:headEnd/>
            <a:tailEnd/>
          </a:ln>
          <a:effectLst/>
        </p:spPr>
        <p:txBody>
          <a:bodyPr wrap="none">
            <a:spAutoFit/>
          </a:bodyPr>
          <a:lstStyle/>
          <a:p>
            <a:endParaRPr lang="en-US"/>
          </a:p>
        </p:txBody>
      </p:sp>
      <p:pic>
        <p:nvPicPr>
          <p:cNvPr id="35847" name="Picture 7" descr="bus stop 6"/>
          <p:cNvPicPr>
            <a:picLocks noChangeAspect="1" noChangeArrowheads="1"/>
          </p:cNvPicPr>
          <p:nvPr/>
        </p:nvPicPr>
        <p:blipFill>
          <a:blip r:embed="rId4" cstate="print"/>
          <a:srcRect/>
          <a:stretch>
            <a:fillRect/>
          </a:stretch>
        </p:blipFill>
        <p:spPr bwMode="auto">
          <a:xfrm>
            <a:off x="5029200" y="1524000"/>
            <a:ext cx="3048000" cy="2362200"/>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04800" y="0"/>
            <a:ext cx="8385175" cy="1431925"/>
          </a:xfrm>
        </p:spPr>
        <p:txBody>
          <a:bodyPr/>
          <a:lstStyle/>
          <a:p>
            <a:r>
              <a:rPr lang="en-US">
                <a:solidFill>
                  <a:srgbClr val="006600"/>
                </a:solidFill>
                <a:latin typeface="Advert-Light" pitchFamily="50" charset="0"/>
              </a:rPr>
              <a:t>Seaport Innovations</a:t>
            </a:r>
            <a:br>
              <a:rPr lang="en-US">
                <a:solidFill>
                  <a:srgbClr val="006600"/>
                </a:solidFill>
                <a:latin typeface="Advert-Light" pitchFamily="50" charset="0"/>
              </a:rPr>
            </a:br>
            <a:r>
              <a:rPr lang="en-US" sz="3200">
                <a:solidFill>
                  <a:srgbClr val="006600"/>
                </a:solidFill>
                <a:latin typeface="Advert-Light" pitchFamily="50" charset="0"/>
              </a:rPr>
              <a:t>Ozone Laundry System</a:t>
            </a:r>
          </a:p>
        </p:txBody>
      </p:sp>
      <p:sp>
        <p:nvSpPr>
          <p:cNvPr id="12291" name="Rectangle 3"/>
          <p:cNvSpPr>
            <a:spLocks noGrp="1" noChangeArrowheads="1"/>
          </p:cNvSpPr>
          <p:nvPr>
            <p:ph type="body" idx="1"/>
          </p:nvPr>
        </p:nvSpPr>
        <p:spPr>
          <a:xfrm>
            <a:off x="381000" y="1676400"/>
            <a:ext cx="6400800" cy="5181600"/>
          </a:xfrm>
        </p:spPr>
        <p:txBody>
          <a:bodyPr/>
          <a:lstStyle/>
          <a:p>
            <a:pPr>
              <a:lnSpc>
                <a:spcPct val="80000"/>
              </a:lnSpc>
            </a:pPr>
            <a:r>
              <a:rPr lang="en-US" sz="1800" dirty="0">
                <a:latin typeface="Advert-Light" pitchFamily="50" charset="0"/>
              </a:rPr>
              <a:t>Ozone Systems uses high voltage electricity to split oxygen atoms (O2) into a highly unstable grouping of 3 oxygen atoms called “ozone gas”.  </a:t>
            </a:r>
          </a:p>
          <a:p>
            <a:pPr>
              <a:lnSpc>
                <a:spcPct val="80000"/>
              </a:lnSpc>
            </a:pPr>
            <a:r>
              <a:rPr lang="en-US" sz="1800" dirty="0">
                <a:latin typeface="Advert-Light" pitchFamily="50" charset="0"/>
              </a:rPr>
              <a:t>This man-made chemical transformation also happens in nature, and helps to clean the atmosphere of pollutants. Harnessed in the laundry and injected into a laundry wash cycle this ozone gas acts a very powerful oxidizing, cleaning and bleaching agent.  </a:t>
            </a:r>
          </a:p>
          <a:p>
            <a:pPr>
              <a:lnSpc>
                <a:spcPct val="80000"/>
              </a:lnSpc>
            </a:pPr>
            <a:r>
              <a:rPr lang="en-US" sz="1800" dirty="0">
                <a:latin typeface="Advert-Light" pitchFamily="50" charset="0"/>
              </a:rPr>
              <a:t>Because it is a gas, it is able to better penetrate the terrycloth and linen fibers allowing for the use of less chemicals for a faster and more intense cleaning.  </a:t>
            </a:r>
          </a:p>
          <a:p>
            <a:pPr>
              <a:lnSpc>
                <a:spcPct val="80000"/>
              </a:lnSpc>
            </a:pPr>
            <a:r>
              <a:rPr lang="en-US" sz="1800" dirty="0">
                <a:latin typeface="Advert-Light" pitchFamily="50" charset="0"/>
              </a:rPr>
              <a:t>This in turn leads to reductions in wash cycles.  The savings come as wash cycles are reduced.  This leads to a 35% decrease in chemicals, a 35% decrease in water/sewer usage , an 80% decrease in hot water generation and a 30% decrease in electric costs</a:t>
            </a:r>
          </a:p>
          <a:p>
            <a:pPr>
              <a:lnSpc>
                <a:spcPct val="80000"/>
              </a:lnSpc>
              <a:buFontTx/>
              <a:buNone/>
            </a:pPr>
            <a:endParaRPr lang="en-US" sz="1800" dirty="0">
              <a:latin typeface="Advert-Light" pitchFamily="50" charset="0"/>
            </a:endParaRPr>
          </a:p>
        </p:txBody>
      </p:sp>
      <p:sp>
        <p:nvSpPr>
          <p:cNvPr id="12292" name="Text Box 4"/>
          <p:cNvSpPr txBox="1">
            <a:spLocks noChangeArrowheads="1"/>
          </p:cNvSpPr>
          <p:nvPr/>
        </p:nvSpPr>
        <p:spPr bwMode="auto">
          <a:xfrm>
            <a:off x="3565525" y="6132513"/>
            <a:ext cx="184150" cy="366712"/>
          </a:xfrm>
          <a:prstGeom prst="rect">
            <a:avLst/>
          </a:prstGeom>
          <a:noFill/>
          <a:ln w="9525">
            <a:noFill/>
            <a:miter lim="800000"/>
            <a:headEnd/>
            <a:tailEnd/>
          </a:ln>
          <a:effectLst/>
        </p:spPr>
        <p:txBody>
          <a:bodyPr wrap="none">
            <a:spAutoFit/>
          </a:bodyPr>
          <a:lstStyle/>
          <a:p>
            <a:pPr eaLnBrk="0" hangingPunct="0"/>
            <a:endParaRPr lang="en-US"/>
          </a:p>
        </p:txBody>
      </p:sp>
      <p:pic>
        <p:nvPicPr>
          <p:cNvPr id="12293" name="Picture 5" descr="envirosaver"/>
          <p:cNvPicPr>
            <a:picLocks noChangeAspect="1" noChangeArrowheads="1"/>
          </p:cNvPicPr>
          <p:nvPr/>
        </p:nvPicPr>
        <p:blipFill>
          <a:blip r:embed="rId3"/>
          <a:srcRect/>
          <a:stretch>
            <a:fillRect/>
          </a:stretch>
        </p:blipFill>
        <p:spPr bwMode="auto">
          <a:xfrm>
            <a:off x="6934200" y="2362200"/>
            <a:ext cx="1905000" cy="3505200"/>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322263"/>
            <a:ext cx="8077200" cy="912812"/>
          </a:xfrm>
        </p:spPr>
        <p:txBody>
          <a:bodyPr/>
          <a:lstStyle/>
          <a:p>
            <a:r>
              <a:rPr lang="en-US">
                <a:solidFill>
                  <a:srgbClr val="006600"/>
                </a:solidFill>
                <a:latin typeface="Advert-Light" pitchFamily="50" charset="0"/>
              </a:rPr>
              <a:t>Seaport Innovations</a:t>
            </a:r>
            <a:br>
              <a:rPr lang="en-US">
                <a:solidFill>
                  <a:srgbClr val="006600"/>
                </a:solidFill>
                <a:latin typeface="Advert-Light" pitchFamily="50" charset="0"/>
              </a:rPr>
            </a:br>
            <a:r>
              <a:rPr lang="en-US" sz="3200">
                <a:solidFill>
                  <a:srgbClr val="006600"/>
                </a:solidFill>
                <a:latin typeface="Advert-Light" pitchFamily="50" charset="0"/>
              </a:rPr>
              <a:t>Electrolyzed Water</a:t>
            </a:r>
          </a:p>
        </p:txBody>
      </p:sp>
      <p:sp>
        <p:nvSpPr>
          <p:cNvPr id="14339" name="Rectangle 3"/>
          <p:cNvSpPr>
            <a:spLocks noGrp="1" noChangeArrowheads="1"/>
          </p:cNvSpPr>
          <p:nvPr>
            <p:ph type="body" idx="1"/>
          </p:nvPr>
        </p:nvSpPr>
        <p:spPr>
          <a:xfrm>
            <a:off x="685800" y="1676400"/>
            <a:ext cx="8007350" cy="2611438"/>
          </a:xfrm>
        </p:spPr>
        <p:txBody>
          <a:bodyPr/>
          <a:lstStyle/>
          <a:p>
            <a:pPr marL="0" indent="0">
              <a:buFontTx/>
              <a:buNone/>
            </a:pPr>
            <a:r>
              <a:rPr lang="en-US" sz="1800" dirty="0">
                <a:latin typeface="Advert-Light" pitchFamily="50" charset="0"/>
              </a:rPr>
              <a:t>We currently use a chemical free cleaning system  called Electrolyzed Water that transforms ordinary tap water, salt and electricity into a chemical free disinfectant/neutral cleaner.  We use it in all facets of Housekeeping and have recently expanded its use in kitchen prep and Stewarding.  </a:t>
            </a:r>
          </a:p>
          <a:p>
            <a:pPr marL="0" indent="0"/>
            <a:endParaRPr lang="en-US" sz="2800" dirty="0">
              <a:latin typeface="Advert-Light" pitchFamily="50" charset="0"/>
            </a:endParaRPr>
          </a:p>
          <a:p>
            <a:pPr marL="0" indent="0"/>
            <a:endParaRPr lang="en-US" dirty="0"/>
          </a:p>
        </p:txBody>
      </p:sp>
      <p:sp>
        <p:nvSpPr>
          <p:cNvPr id="14340" name="Text Box 4"/>
          <p:cNvSpPr txBox="1">
            <a:spLocks noChangeArrowheads="1"/>
          </p:cNvSpPr>
          <p:nvPr/>
        </p:nvSpPr>
        <p:spPr bwMode="auto">
          <a:xfrm>
            <a:off x="2270125" y="5065713"/>
            <a:ext cx="184150" cy="366712"/>
          </a:xfrm>
          <a:prstGeom prst="rect">
            <a:avLst/>
          </a:prstGeom>
          <a:noFill/>
          <a:ln w="9525">
            <a:noFill/>
            <a:miter lim="800000"/>
            <a:headEnd/>
            <a:tailEnd/>
          </a:ln>
          <a:effectLst/>
        </p:spPr>
        <p:txBody>
          <a:bodyPr wrap="none">
            <a:spAutoFit/>
          </a:bodyPr>
          <a:lstStyle/>
          <a:p>
            <a:endParaRPr lang="en-US"/>
          </a:p>
        </p:txBody>
      </p:sp>
      <p:pic>
        <p:nvPicPr>
          <p:cNvPr id="14341" name="Picture 5" descr="electrocidemachine"/>
          <p:cNvPicPr>
            <a:picLocks noChangeAspect="1" noChangeArrowheads="1"/>
          </p:cNvPicPr>
          <p:nvPr/>
        </p:nvPicPr>
        <p:blipFill>
          <a:blip r:embed="rId3"/>
          <a:srcRect/>
          <a:stretch>
            <a:fillRect/>
          </a:stretch>
        </p:blipFill>
        <p:spPr bwMode="auto">
          <a:xfrm>
            <a:off x="2743200" y="4495800"/>
            <a:ext cx="2590800" cy="2133600"/>
          </a:xfrm>
          <a:prstGeom prst="rect">
            <a:avLst/>
          </a:prstGeom>
          <a:noFill/>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304800"/>
            <a:ext cx="8229600" cy="1143000"/>
          </a:xfrm>
        </p:spPr>
        <p:txBody>
          <a:bodyPr/>
          <a:lstStyle/>
          <a:p>
            <a:r>
              <a:rPr lang="en-US" sz="4800">
                <a:solidFill>
                  <a:srgbClr val="006600"/>
                </a:solidFill>
                <a:latin typeface="Advert-Light" pitchFamily="50" charset="0"/>
              </a:rPr>
              <a:t>Seaport Innovations</a:t>
            </a:r>
            <a:br>
              <a:rPr lang="en-US" sz="4800">
                <a:solidFill>
                  <a:srgbClr val="006600"/>
                </a:solidFill>
                <a:latin typeface="Advert-Light" pitchFamily="50" charset="0"/>
              </a:rPr>
            </a:br>
            <a:r>
              <a:rPr lang="en-US" sz="3200">
                <a:solidFill>
                  <a:srgbClr val="006600"/>
                </a:solidFill>
                <a:latin typeface="Advert-Light" pitchFamily="50" charset="0"/>
              </a:rPr>
              <a:t>Green Weddings Package</a:t>
            </a:r>
          </a:p>
        </p:txBody>
      </p:sp>
      <p:sp>
        <p:nvSpPr>
          <p:cNvPr id="16387" name="Rectangle 3"/>
          <p:cNvSpPr>
            <a:spLocks noGrp="1" noChangeArrowheads="1"/>
          </p:cNvSpPr>
          <p:nvPr>
            <p:ph type="body" idx="1"/>
          </p:nvPr>
        </p:nvSpPr>
        <p:spPr>
          <a:xfrm>
            <a:off x="609600" y="1905000"/>
            <a:ext cx="8007350" cy="4191000"/>
          </a:xfrm>
        </p:spPr>
        <p:txBody>
          <a:bodyPr/>
          <a:lstStyle/>
          <a:p>
            <a:pPr marL="0" indent="0">
              <a:lnSpc>
                <a:spcPct val="80000"/>
              </a:lnSpc>
              <a:buFontTx/>
              <a:buNone/>
            </a:pPr>
            <a:r>
              <a:rPr lang="en-US" sz="1600" dirty="0">
                <a:latin typeface="Advert-Light" pitchFamily="50" charset="0"/>
              </a:rPr>
              <a:t>The package allows brides and grooms to honor their commitment to the environment while celebrating their commitment to each other.  The package features an array of environmentally sensitive elements including:</a:t>
            </a:r>
            <a:br>
              <a:rPr lang="en-US" sz="1600" dirty="0">
                <a:latin typeface="Advert-Light" pitchFamily="50" charset="0"/>
              </a:rPr>
            </a:br>
            <a:endParaRPr lang="en-US" sz="1600" dirty="0">
              <a:latin typeface="Advert-Light" pitchFamily="50" charset="0"/>
            </a:endParaRPr>
          </a:p>
          <a:p>
            <a:pPr marL="0" indent="0">
              <a:lnSpc>
                <a:spcPct val="80000"/>
              </a:lnSpc>
              <a:buFontTx/>
              <a:buNone/>
            </a:pPr>
            <a:r>
              <a:rPr lang="en-US" sz="1600" dirty="0">
                <a:latin typeface="Advert-Light" pitchFamily="50" charset="0"/>
              </a:rPr>
              <a:t>~Customized seasonal menu s made with fresh and local organic ingredients</a:t>
            </a:r>
            <a:br>
              <a:rPr lang="en-US" sz="1600" dirty="0">
                <a:latin typeface="Advert-Light" pitchFamily="50" charset="0"/>
              </a:rPr>
            </a:br>
            <a:endParaRPr lang="en-US" sz="1600" dirty="0">
              <a:latin typeface="Advert-Light" pitchFamily="50" charset="0"/>
            </a:endParaRPr>
          </a:p>
          <a:p>
            <a:pPr marL="0" indent="0">
              <a:lnSpc>
                <a:spcPct val="80000"/>
              </a:lnSpc>
              <a:buFontTx/>
              <a:buNone/>
            </a:pPr>
            <a:r>
              <a:rPr lang="en-US" sz="1600" dirty="0">
                <a:latin typeface="Advert-Light" pitchFamily="50" charset="0"/>
              </a:rPr>
              <a:t>~A private menu planning session with Chef Richard </a:t>
            </a:r>
            <a:r>
              <a:rPr lang="en-US" sz="1600" dirty="0" err="1">
                <a:latin typeface="Advert-Light" pitchFamily="50" charset="0"/>
              </a:rPr>
              <a:t>Rayment</a:t>
            </a:r>
            <a:endParaRPr lang="en-US" sz="1600" dirty="0">
              <a:latin typeface="Advert-Light" pitchFamily="50" charset="0"/>
            </a:endParaRPr>
          </a:p>
          <a:p>
            <a:pPr marL="0" indent="0">
              <a:lnSpc>
                <a:spcPct val="80000"/>
              </a:lnSpc>
              <a:buFontTx/>
              <a:buNone/>
            </a:pPr>
            <a:r>
              <a:rPr lang="en-US" sz="1600" dirty="0">
                <a:latin typeface="Advert-Light" pitchFamily="50" charset="0"/>
              </a:rPr>
              <a:t/>
            </a:r>
            <a:br>
              <a:rPr lang="en-US" sz="1600" dirty="0">
                <a:latin typeface="Advert-Light" pitchFamily="50" charset="0"/>
              </a:rPr>
            </a:br>
            <a:r>
              <a:rPr lang="en-US" sz="1600" dirty="0">
                <a:latin typeface="Advert-Light" pitchFamily="50" charset="0"/>
              </a:rPr>
              <a:t>~An organic and custom designed wedding cake by Executive Pastry Chef Karen </a:t>
            </a:r>
            <a:r>
              <a:rPr lang="en-US" sz="1600" dirty="0" err="1">
                <a:latin typeface="Advert-Light" pitchFamily="50" charset="0"/>
              </a:rPr>
              <a:t>Hodson</a:t>
            </a:r>
            <a:endParaRPr lang="en-US" sz="1600" dirty="0">
              <a:latin typeface="Advert-Light" pitchFamily="50" charset="0"/>
            </a:endParaRPr>
          </a:p>
          <a:p>
            <a:pPr marL="0" indent="0">
              <a:lnSpc>
                <a:spcPct val="80000"/>
              </a:lnSpc>
              <a:buFontTx/>
              <a:buNone/>
            </a:pPr>
            <a:r>
              <a:rPr lang="en-US" sz="1600" dirty="0">
                <a:latin typeface="Advert-Light" pitchFamily="50" charset="0"/>
              </a:rPr>
              <a:t/>
            </a:r>
            <a:br>
              <a:rPr lang="en-US" sz="1600" dirty="0">
                <a:latin typeface="Advert-Light" pitchFamily="50" charset="0"/>
              </a:rPr>
            </a:br>
            <a:r>
              <a:rPr lang="en-US" sz="1600" dirty="0">
                <a:latin typeface="Advert-Light" pitchFamily="50" charset="0"/>
              </a:rPr>
              <a:t>~All leftovers recycled through Seaport's Bio-EZ Decomposing System</a:t>
            </a:r>
          </a:p>
          <a:p>
            <a:pPr marL="0" indent="0">
              <a:lnSpc>
                <a:spcPct val="80000"/>
              </a:lnSpc>
              <a:buFontTx/>
              <a:buNone/>
            </a:pPr>
            <a:r>
              <a:rPr lang="en-US" sz="1600" dirty="0">
                <a:latin typeface="Advert-Light" pitchFamily="50" charset="0"/>
              </a:rPr>
              <a:t/>
            </a:r>
            <a:br>
              <a:rPr lang="en-US" sz="1600" dirty="0">
                <a:latin typeface="Advert-Light" pitchFamily="50" charset="0"/>
              </a:rPr>
            </a:br>
            <a:r>
              <a:rPr lang="en-US" sz="1600" dirty="0">
                <a:latin typeface="Advert-Light" pitchFamily="50" charset="0"/>
              </a:rPr>
              <a:t>~Soy-based votive candles, potted plants, orchids and silk trees to decorate the ballroom of you’re choosing</a:t>
            </a:r>
          </a:p>
          <a:p>
            <a:pPr marL="0" indent="0">
              <a:lnSpc>
                <a:spcPct val="80000"/>
              </a:lnSpc>
              <a:buFontTx/>
              <a:buNone/>
            </a:pPr>
            <a:r>
              <a:rPr lang="en-US" sz="1600" dirty="0">
                <a:latin typeface="Advert-Light" pitchFamily="50" charset="0"/>
              </a:rPr>
              <a:t/>
            </a:r>
            <a:br>
              <a:rPr lang="en-US" sz="1600" dirty="0">
                <a:latin typeface="Advert-Light" pitchFamily="50" charset="0"/>
              </a:rPr>
            </a:br>
            <a:r>
              <a:rPr lang="en-US" sz="1600" dirty="0">
                <a:latin typeface="Advert-Light" pitchFamily="50" charset="0"/>
              </a:rPr>
              <a:t>~Contribution to the New England Wind Fund to offset the electricity used during the wedding.</a:t>
            </a:r>
            <a:r>
              <a:rPr lang="en-US" sz="1600" dirty="0"/>
              <a:t> </a:t>
            </a:r>
          </a:p>
        </p:txBody>
      </p:sp>
      <p:sp>
        <p:nvSpPr>
          <p:cNvPr id="16388" name="Text Box 4"/>
          <p:cNvSpPr txBox="1">
            <a:spLocks noChangeArrowheads="1"/>
          </p:cNvSpPr>
          <p:nvPr/>
        </p:nvSpPr>
        <p:spPr bwMode="auto">
          <a:xfrm>
            <a:off x="6842125" y="874713"/>
            <a:ext cx="184150" cy="366712"/>
          </a:xfrm>
          <a:prstGeom prst="rect">
            <a:avLst/>
          </a:prstGeom>
          <a:noFill/>
          <a:ln w="9525">
            <a:noFill/>
            <a:miter lim="800000"/>
            <a:headEnd/>
            <a:tailEnd/>
          </a:ln>
          <a:effectLst/>
        </p:spPr>
        <p:txBody>
          <a:bodyPr wrap="none">
            <a:spAutoFit/>
          </a:bodyPr>
          <a:lstStyle/>
          <a:p>
            <a:pPr eaLnBrk="0" hangingPunct="0"/>
            <a:endParaRPr lang="en-US"/>
          </a:p>
        </p:txBody>
      </p:sp>
      <p:sp>
        <p:nvSpPr>
          <p:cNvPr id="16389" name="Text Box 5"/>
          <p:cNvSpPr txBox="1">
            <a:spLocks noChangeArrowheads="1"/>
          </p:cNvSpPr>
          <p:nvPr/>
        </p:nvSpPr>
        <p:spPr bwMode="auto">
          <a:xfrm>
            <a:off x="7375525" y="722313"/>
            <a:ext cx="184150" cy="366712"/>
          </a:xfrm>
          <a:prstGeom prst="rect">
            <a:avLst/>
          </a:prstGeom>
          <a:noFill/>
          <a:ln w="9525">
            <a:noFill/>
            <a:miter lim="800000"/>
            <a:headEnd/>
            <a:tailEnd/>
          </a:ln>
          <a:effectLst/>
        </p:spPr>
        <p:txBody>
          <a:bodyPr wrap="none">
            <a:spAutoFit/>
          </a:bodyPr>
          <a:lstStyle/>
          <a:p>
            <a:pPr eaLnBrk="0" hangingPunct="0"/>
            <a:endParaRPr lang="en-US"/>
          </a:p>
        </p:txBody>
      </p:sp>
      <p:pic>
        <p:nvPicPr>
          <p:cNvPr id="16390" name="Picture 6" descr="j0336073"/>
          <p:cNvPicPr>
            <a:picLocks noChangeAspect="1" noChangeArrowheads="1"/>
          </p:cNvPicPr>
          <p:nvPr/>
        </p:nvPicPr>
        <p:blipFill>
          <a:blip r:embed="rId3"/>
          <a:srcRect/>
          <a:stretch>
            <a:fillRect/>
          </a:stretch>
        </p:blipFill>
        <p:spPr bwMode="auto">
          <a:xfrm>
            <a:off x="7315200" y="304800"/>
            <a:ext cx="1828800" cy="1644650"/>
          </a:xfrm>
          <a:prstGeom prst="rect">
            <a:avLst/>
          </a:prstGeom>
          <a:noFill/>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solidFill>
                  <a:srgbClr val="006600"/>
                </a:solidFill>
                <a:latin typeface="Advert-Light" pitchFamily="50" charset="0"/>
              </a:rPr>
              <a:t>Seaport Innovations</a:t>
            </a:r>
            <a:br>
              <a:rPr lang="en-US">
                <a:solidFill>
                  <a:srgbClr val="006600"/>
                </a:solidFill>
                <a:latin typeface="Advert-Light" pitchFamily="50" charset="0"/>
              </a:rPr>
            </a:br>
            <a:r>
              <a:rPr lang="en-US" sz="3200">
                <a:solidFill>
                  <a:srgbClr val="006600"/>
                </a:solidFill>
                <a:latin typeface="Advert-Light" pitchFamily="50" charset="0"/>
              </a:rPr>
              <a:t>Pure Allergy Friendly Rooms</a:t>
            </a:r>
          </a:p>
        </p:txBody>
      </p:sp>
      <p:sp>
        <p:nvSpPr>
          <p:cNvPr id="18435" name="Rectangle 3"/>
          <p:cNvSpPr>
            <a:spLocks noGrp="1" noChangeArrowheads="1"/>
          </p:cNvSpPr>
          <p:nvPr>
            <p:ph type="body" idx="1"/>
          </p:nvPr>
        </p:nvSpPr>
        <p:spPr>
          <a:xfrm>
            <a:off x="4114800" y="1828800"/>
            <a:ext cx="4267200" cy="4648200"/>
          </a:xfrm>
        </p:spPr>
        <p:txBody>
          <a:bodyPr/>
          <a:lstStyle/>
          <a:p>
            <a:pPr>
              <a:lnSpc>
                <a:spcPct val="80000"/>
              </a:lnSpc>
            </a:pPr>
            <a:r>
              <a:rPr lang="en-US" sz="1800" dirty="0">
                <a:latin typeface="Advert-Light" pitchFamily="50" charset="0"/>
              </a:rPr>
              <a:t>Provides travelers with allergies or asthma a piece of mind while visiting Seaport.</a:t>
            </a:r>
          </a:p>
          <a:p>
            <a:pPr>
              <a:lnSpc>
                <a:spcPct val="80000"/>
              </a:lnSpc>
              <a:buFontTx/>
              <a:buNone/>
            </a:pPr>
            <a:endParaRPr lang="en-US" sz="1800" dirty="0">
              <a:latin typeface="Advert-Light" pitchFamily="50" charset="0"/>
            </a:endParaRPr>
          </a:p>
          <a:p>
            <a:pPr>
              <a:lnSpc>
                <a:spcPct val="80000"/>
              </a:lnSpc>
            </a:pPr>
            <a:r>
              <a:rPr lang="en-US" sz="1800" dirty="0">
                <a:latin typeface="Advert-Light" pitchFamily="50" charset="0"/>
              </a:rPr>
              <a:t>Every surface within the guest rooms has been professionally treated to minimize irritants, contaminates and odors, allowing for the rooms to be certified hypo allergenic.</a:t>
            </a:r>
          </a:p>
          <a:p>
            <a:pPr>
              <a:lnSpc>
                <a:spcPct val="80000"/>
              </a:lnSpc>
              <a:buFontTx/>
              <a:buNone/>
            </a:pPr>
            <a:endParaRPr lang="en-US" sz="1800" dirty="0">
              <a:latin typeface="Advert-Light" pitchFamily="50" charset="0"/>
            </a:endParaRPr>
          </a:p>
          <a:p>
            <a:pPr>
              <a:lnSpc>
                <a:spcPct val="80000"/>
              </a:lnSpc>
            </a:pPr>
            <a:r>
              <a:rPr lang="en-US" sz="1800" dirty="0">
                <a:latin typeface="Advert-Light" pitchFamily="50" charset="0"/>
              </a:rPr>
              <a:t>This process removes 98.5% of all airborne particulates in a room.</a:t>
            </a:r>
          </a:p>
        </p:txBody>
      </p:sp>
      <p:sp>
        <p:nvSpPr>
          <p:cNvPr id="18436" name="Text Box 4"/>
          <p:cNvSpPr txBox="1">
            <a:spLocks noChangeArrowheads="1"/>
          </p:cNvSpPr>
          <p:nvPr/>
        </p:nvSpPr>
        <p:spPr bwMode="auto">
          <a:xfrm>
            <a:off x="4708525" y="3313113"/>
            <a:ext cx="184150" cy="366712"/>
          </a:xfrm>
          <a:prstGeom prst="rect">
            <a:avLst/>
          </a:prstGeom>
          <a:noFill/>
          <a:ln w="9525">
            <a:noFill/>
            <a:miter lim="800000"/>
            <a:headEnd/>
            <a:tailEnd/>
          </a:ln>
          <a:effectLst/>
        </p:spPr>
        <p:txBody>
          <a:bodyPr wrap="none">
            <a:spAutoFit/>
          </a:bodyPr>
          <a:lstStyle/>
          <a:p>
            <a:pPr eaLnBrk="0" hangingPunct="0"/>
            <a:endParaRPr lang="en-US"/>
          </a:p>
        </p:txBody>
      </p:sp>
      <p:pic>
        <p:nvPicPr>
          <p:cNvPr id="18437" name="Picture 5" descr="header"/>
          <p:cNvPicPr>
            <a:picLocks noChangeAspect="1" noChangeArrowheads="1"/>
          </p:cNvPicPr>
          <p:nvPr/>
        </p:nvPicPr>
        <p:blipFill>
          <a:blip r:embed="rId3"/>
          <a:srcRect/>
          <a:stretch>
            <a:fillRect/>
          </a:stretch>
        </p:blipFill>
        <p:spPr bwMode="auto">
          <a:xfrm>
            <a:off x="457200" y="2590800"/>
            <a:ext cx="3276600" cy="2520950"/>
          </a:xfrm>
          <a:prstGeom prst="rect">
            <a:avLst/>
          </a:prstGeo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eafonstem"/>
          <p:cNvPicPr>
            <a:picLocks noChangeAspect="1" noChangeArrowheads="1"/>
          </p:cNvPicPr>
          <p:nvPr/>
        </p:nvPicPr>
        <p:blipFill>
          <a:blip r:embed="rId3"/>
          <a:srcRect/>
          <a:stretch>
            <a:fillRect/>
          </a:stretch>
        </p:blipFill>
        <p:spPr bwMode="auto">
          <a:xfrm>
            <a:off x="5486400" y="1524000"/>
            <a:ext cx="3048000" cy="2847975"/>
          </a:xfrm>
          <a:prstGeom prst="rect">
            <a:avLst/>
          </a:prstGeom>
          <a:noFill/>
        </p:spPr>
      </p:pic>
      <p:sp>
        <p:nvSpPr>
          <p:cNvPr id="20483" name="Rectangle 3"/>
          <p:cNvSpPr>
            <a:spLocks noGrp="1" noChangeArrowheads="1"/>
          </p:cNvSpPr>
          <p:nvPr>
            <p:ph type="title"/>
          </p:nvPr>
        </p:nvSpPr>
        <p:spPr/>
        <p:txBody>
          <a:bodyPr/>
          <a:lstStyle/>
          <a:p>
            <a:r>
              <a:rPr lang="en-US" sz="4800">
                <a:solidFill>
                  <a:srgbClr val="006600"/>
                </a:solidFill>
                <a:latin typeface="Advert-Light" pitchFamily="50" charset="0"/>
              </a:rPr>
              <a:t>Seaport Innovations</a:t>
            </a:r>
            <a:br>
              <a:rPr lang="en-US" sz="4800">
                <a:solidFill>
                  <a:srgbClr val="006600"/>
                </a:solidFill>
                <a:latin typeface="Advert-Light" pitchFamily="50" charset="0"/>
              </a:rPr>
            </a:br>
            <a:r>
              <a:rPr lang="en-US" sz="3600">
                <a:solidFill>
                  <a:srgbClr val="006600"/>
                </a:solidFill>
                <a:latin typeface="Advert-Light" pitchFamily="50" charset="0"/>
              </a:rPr>
              <a:t>Grander Technology</a:t>
            </a:r>
          </a:p>
        </p:txBody>
      </p:sp>
      <p:sp>
        <p:nvSpPr>
          <p:cNvPr id="20484" name="Text Box 4"/>
          <p:cNvSpPr txBox="1">
            <a:spLocks noChangeArrowheads="1"/>
          </p:cNvSpPr>
          <p:nvPr/>
        </p:nvSpPr>
        <p:spPr bwMode="auto">
          <a:xfrm>
            <a:off x="4937125" y="3465513"/>
            <a:ext cx="184150" cy="366712"/>
          </a:xfrm>
          <a:prstGeom prst="rect">
            <a:avLst/>
          </a:prstGeom>
          <a:noFill/>
          <a:ln w="9525">
            <a:noFill/>
            <a:miter lim="800000"/>
            <a:headEnd/>
            <a:tailEnd/>
          </a:ln>
          <a:effectLst/>
        </p:spPr>
        <p:txBody>
          <a:bodyPr wrap="none">
            <a:spAutoFit/>
          </a:bodyPr>
          <a:lstStyle/>
          <a:p>
            <a:pPr eaLnBrk="0" hangingPunct="0"/>
            <a:endParaRPr lang="en-US"/>
          </a:p>
        </p:txBody>
      </p:sp>
      <p:pic>
        <p:nvPicPr>
          <p:cNvPr id="20485" name="Picture 5" descr="G_small_blueback">
            <a:hlinkClick r:id="rId4"/>
          </p:cNvPr>
          <p:cNvPicPr>
            <a:picLocks noChangeAspect="1" noChangeArrowheads="1"/>
          </p:cNvPicPr>
          <p:nvPr/>
        </p:nvPicPr>
        <p:blipFill>
          <a:blip r:embed="rId5"/>
          <a:srcRect/>
          <a:stretch>
            <a:fillRect/>
          </a:stretch>
        </p:blipFill>
        <p:spPr bwMode="auto">
          <a:xfrm>
            <a:off x="5486400" y="1828800"/>
            <a:ext cx="1295400" cy="1217613"/>
          </a:xfrm>
          <a:prstGeom prst="rect">
            <a:avLst/>
          </a:prstGeom>
          <a:noFill/>
        </p:spPr>
      </p:pic>
      <p:sp>
        <p:nvSpPr>
          <p:cNvPr id="20486" name="Text Box 6"/>
          <p:cNvSpPr txBox="1">
            <a:spLocks noChangeArrowheads="1"/>
          </p:cNvSpPr>
          <p:nvPr/>
        </p:nvSpPr>
        <p:spPr bwMode="auto">
          <a:xfrm>
            <a:off x="304800" y="1752600"/>
            <a:ext cx="4876800" cy="4401205"/>
          </a:xfrm>
          <a:prstGeom prst="rect">
            <a:avLst/>
          </a:prstGeom>
          <a:noFill/>
          <a:ln w="9525">
            <a:noFill/>
            <a:miter lim="800000"/>
            <a:headEnd/>
            <a:tailEnd/>
          </a:ln>
          <a:effectLst/>
        </p:spPr>
        <p:txBody>
          <a:bodyPr>
            <a:spAutoFit/>
          </a:bodyPr>
          <a:lstStyle/>
          <a:p>
            <a:pPr eaLnBrk="0" hangingPunct="0">
              <a:buFontTx/>
              <a:buChar char="•"/>
            </a:pPr>
            <a:r>
              <a:rPr lang="en-US" sz="1400" dirty="0">
                <a:effectLst>
                  <a:outerShdw blurRad="38100" dist="38100" dir="2700000" algn="tl">
                    <a:srgbClr val="C0C0C0"/>
                  </a:outerShdw>
                </a:effectLst>
                <a:latin typeface="Advert-Light" pitchFamily="50" charset="0"/>
              </a:rPr>
              <a:t>The system utilizes a novel water-to-water </a:t>
            </a:r>
          </a:p>
          <a:p>
            <a:pPr eaLnBrk="0" hangingPunct="0"/>
            <a:r>
              <a:rPr lang="en-US" sz="1400" dirty="0">
                <a:effectLst>
                  <a:outerShdw blurRad="38100" dist="38100" dir="2700000" algn="tl">
                    <a:srgbClr val="C0C0C0"/>
                  </a:outerShdw>
                </a:effectLst>
                <a:latin typeface="Advert-Light" pitchFamily="50" charset="0"/>
              </a:rPr>
              <a:t>resonance process to improve the structural </a:t>
            </a:r>
          </a:p>
          <a:p>
            <a:pPr eaLnBrk="0" hangingPunct="0"/>
            <a:r>
              <a:rPr lang="en-US" sz="1400" dirty="0">
                <a:effectLst>
                  <a:outerShdw blurRad="38100" dist="38100" dir="2700000" algn="tl">
                    <a:srgbClr val="C0C0C0"/>
                  </a:outerShdw>
                </a:effectLst>
                <a:latin typeface="Advert-Light" pitchFamily="50" charset="0"/>
              </a:rPr>
              <a:t>and energetic properties of water</a:t>
            </a:r>
          </a:p>
          <a:p>
            <a:pPr eaLnBrk="0" hangingPunct="0"/>
            <a:endParaRPr lang="en-US" sz="1400" dirty="0">
              <a:effectLst>
                <a:outerShdw blurRad="38100" dist="38100" dir="2700000" algn="tl">
                  <a:srgbClr val="C0C0C0"/>
                </a:outerShdw>
              </a:effectLst>
              <a:latin typeface="Advert-Light" pitchFamily="50" charset="0"/>
            </a:endParaRPr>
          </a:p>
          <a:p>
            <a:pPr eaLnBrk="0" hangingPunct="0">
              <a:buFontTx/>
              <a:buChar char="•"/>
            </a:pPr>
            <a:r>
              <a:rPr lang="en-US" sz="1400" dirty="0">
                <a:effectLst>
                  <a:outerShdw blurRad="38100" dist="38100" dir="2700000" algn="tl">
                    <a:srgbClr val="C0C0C0"/>
                  </a:outerShdw>
                </a:effectLst>
                <a:latin typeface="Advert-Light" pitchFamily="50" charset="0"/>
              </a:rPr>
              <a:t>Uses High Grade water to receive and </a:t>
            </a:r>
          </a:p>
          <a:p>
            <a:pPr eaLnBrk="0" hangingPunct="0"/>
            <a:r>
              <a:rPr lang="en-US" sz="1400" dirty="0">
                <a:effectLst>
                  <a:outerShdw blurRad="38100" dist="38100" dir="2700000" algn="tl">
                    <a:srgbClr val="C0C0C0"/>
                  </a:outerShdw>
                </a:effectLst>
                <a:latin typeface="Advert-Light" pitchFamily="50" charset="0"/>
              </a:rPr>
              <a:t>amplify beneficial energetic structures in </a:t>
            </a:r>
          </a:p>
          <a:p>
            <a:pPr eaLnBrk="0" hangingPunct="0"/>
            <a:r>
              <a:rPr lang="en-US" sz="1400" dirty="0">
                <a:effectLst>
                  <a:outerShdw blurRad="38100" dist="38100" dir="2700000" algn="tl">
                    <a:srgbClr val="C0C0C0"/>
                  </a:outerShdw>
                </a:effectLst>
                <a:latin typeface="Advert-Light" pitchFamily="50" charset="0"/>
              </a:rPr>
              <a:t>Water</a:t>
            </a:r>
          </a:p>
          <a:p>
            <a:pPr eaLnBrk="0" hangingPunct="0"/>
            <a:endParaRPr lang="en-US" sz="1400" dirty="0">
              <a:effectLst>
                <a:outerShdw blurRad="38100" dist="38100" dir="2700000" algn="tl">
                  <a:srgbClr val="C0C0C0"/>
                </a:outerShdw>
              </a:effectLst>
              <a:latin typeface="Advert-Light" pitchFamily="50" charset="0"/>
            </a:endParaRPr>
          </a:p>
          <a:p>
            <a:pPr eaLnBrk="0" hangingPunct="0">
              <a:buFontTx/>
              <a:buChar char="•"/>
            </a:pPr>
            <a:r>
              <a:rPr lang="en-US" sz="1400" dirty="0">
                <a:effectLst>
                  <a:outerShdw blurRad="38100" dist="38100" dir="2700000" algn="tl">
                    <a:srgbClr val="C0C0C0"/>
                  </a:outerShdw>
                </a:effectLst>
                <a:latin typeface="Advert-Light" pitchFamily="50" charset="0"/>
              </a:rPr>
              <a:t>The high-order molecular structure created</a:t>
            </a:r>
          </a:p>
          <a:p>
            <a:pPr eaLnBrk="0" hangingPunct="0"/>
            <a:r>
              <a:rPr lang="en-US" sz="1400" dirty="0">
                <a:effectLst>
                  <a:outerShdw blurRad="38100" dist="38100" dir="2700000" algn="tl">
                    <a:srgbClr val="C0C0C0"/>
                  </a:outerShdw>
                </a:effectLst>
                <a:latin typeface="Advert-Light" pitchFamily="50" charset="0"/>
              </a:rPr>
              <a:t>actually stimulates beneficial bacteria growth while simultaneously limiting the success of pathogenic populations helping to restore</a:t>
            </a:r>
          </a:p>
          <a:p>
            <a:pPr eaLnBrk="0" hangingPunct="0"/>
            <a:r>
              <a:rPr lang="en-US" sz="1400" dirty="0">
                <a:effectLst>
                  <a:outerShdw blurRad="38100" dist="38100" dir="2700000" algn="tl">
                    <a:srgbClr val="C0C0C0"/>
                  </a:outerShdw>
                </a:effectLst>
                <a:latin typeface="Advert-Light" pitchFamily="50" charset="0"/>
              </a:rPr>
              <a:t>the natural microbiological equilibrium in the water</a:t>
            </a:r>
          </a:p>
          <a:p>
            <a:pPr eaLnBrk="0" hangingPunct="0"/>
            <a:endParaRPr lang="en-US" sz="1400" dirty="0">
              <a:effectLst>
                <a:outerShdw blurRad="38100" dist="38100" dir="2700000" algn="tl">
                  <a:srgbClr val="C0C0C0"/>
                </a:outerShdw>
              </a:effectLst>
              <a:latin typeface="Advert-Light" pitchFamily="50" charset="0"/>
            </a:endParaRPr>
          </a:p>
          <a:p>
            <a:pPr eaLnBrk="0" hangingPunct="0">
              <a:buFontTx/>
              <a:buChar char="•"/>
            </a:pPr>
            <a:r>
              <a:rPr lang="en-US" sz="1400" dirty="0">
                <a:effectLst>
                  <a:outerShdw blurRad="38100" dist="38100" dir="2700000" algn="tl">
                    <a:srgbClr val="C0C0C0"/>
                  </a:outerShdw>
                </a:effectLst>
                <a:latin typeface="Advert-Light" pitchFamily="50" charset="0"/>
              </a:rPr>
              <a:t> Reducing chemical demand, equipment</a:t>
            </a:r>
          </a:p>
          <a:p>
            <a:pPr eaLnBrk="0" hangingPunct="0"/>
            <a:r>
              <a:rPr lang="en-US" sz="1400" dirty="0">
                <a:effectLst>
                  <a:outerShdw blurRad="38100" dist="38100" dir="2700000" algn="tl">
                    <a:srgbClr val="C0C0C0"/>
                  </a:outerShdw>
                </a:effectLst>
                <a:latin typeface="Advert-Light" pitchFamily="50" charset="0"/>
              </a:rPr>
              <a:t>maintenance, reducing skin and eye irritation and indoor air pollution</a:t>
            </a:r>
            <a:endParaRPr lang="en-US" sz="1400" b="1" dirty="0"/>
          </a:p>
          <a:p>
            <a:pPr eaLnBrk="0" hangingPunct="0">
              <a:buFontTx/>
              <a:buChar char="•"/>
            </a:pPr>
            <a:endParaRPr lang="en-US" sz="1400" dirty="0"/>
          </a:p>
        </p:txBody>
      </p:sp>
      <p:sp>
        <p:nvSpPr>
          <p:cNvPr id="20487" name="Text Box 7"/>
          <p:cNvSpPr txBox="1">
            <a:spLocks noChangeArrowheads="1"/>
          </p:cNvSpPr>
          <p:nvPr/>
        </p:nvSpPr>
        <p:spPr bwMode="auto">
          <a:xfrm>
            <a:off x="5470525" y="5827713"/>
            <a:ext cx="184150" cy="366712"/>
          </a:xfrm>
          <a:prstGeom prst="rect">
            <a:avLst/>
          </a:prstGeom>
          <a:noFill/>
          <a:ln w="9525">
            <a:noFill/>
            <a:miter lim="800000"/>
            <a:headEnd/>
            <a:tailEnd/>
          </a:ln>
          <a:effectLst/>
        </p:spPr>
        <p:txBody>
          <a:bodyPr wrap="none">
            <a:spAutoFit/>
          </a:bodyPr>
          <a:lstStyle/>
          <a:p>
            <a:endParaRPr lang="en-US"/>
          </a:p>
        </p:txBody>
      </p:sp>
      <p:pic>
        <p:nvPicPr>
          <p:cNvPr id="20488" name="Picture 8" descr="doublerod"/>
          <p:cNvPicPr>
            <a:picLocks noChangeAspect="1" noChangeArrowheads="1"/>
          </p:cNvPicPr>
          <p:nvPr/>
        </p:nvPicPr>
        <p:blipFill>
          <a:blip r:embed="rId6"/>
          <a:srcRect/>
          <a:stretch>
            <a:fillRect/>
          </a:stretch>
        </p:blipFill>
        <p:spPr bwMode="auto">
          <a:xfrm>
            <a:off x="5486400" y="4400550"/>
            <a:ext cx="2809875" cy="2457450"/>
          </a:xfrm>
          <a:prstGeom prst="rect">
            <a:avLst/>
          </a:prstGeo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a:solidFill>
                  <a:srgbClr val="006600"/>
                </a:solidFill>
                <a:latin typeface="Advert-Light" pitchFamily="50" charset="0"/>
              </a:rPr>
              <a:t>Seaport Innovations</a:t>
            </a:r>
            <a:br>
              <a:rPr lang="en-US">
                <a:solidFill>
                  <a:srgbClr val="006600"/>
                </a:solidFill>
                <a:latin typeface="Advert-Light" pitchFamily="50" charset="0"/>
              </a:rPr>
            </a:br>
            <a:r>
              <a:rPr lang="en-US" sz="3200">
                <a:solidFill>
                  <a:srgbClr val="006600"/>
                </a:solidFill>
                <a:latin typeface="Advert-Light" pitchFamily="50" charset="0"/>
              </a:rPr>
              <a:t>Waste cooking oil to Biodiesel</a:t>
            </a:r>
          </a:p>
        </p:txBody>
      </p:sp>
      <p:sp>
        <p:nvSpPr>
          <p:cNvPr id="37891" name="Rectangle 3"/>
          <p:cNvSpPr>
            <a:spLocks noGrp="1" noChangeArrowheads="1"/>
          </p:cNvSpPr>
          <p:nvPr>
            <p:ph type="body" idx="1"/>
          </p:nvPr>
        </p:nvSpPr>
        <p:spPr>
          <a:xfrm>
            <a:off x="4648200" y="1828800"/>
            <a:ext cx="4495800" cy="3124200"/>
          </a:xfrm>
        </p:spPr>
        <p:txBody>
          <a:bodyPr/>
          <a:lstStyle/>
          <a:p>
            <a:pPr marL="0" indent="0">
              <a:lnSpc>
                <a:spcPct val="80000"/>
              </a:lnSpc>
            </a:pPr>
            <a:r>
              <a:rPr lang="en-US" sz="1800" dirty="0" err="1"/>
              <a:t>Wachusett</a:t>
            </a:r>
            <a:r>
              <a:rPr lang="en-US" sz="1800" dirty="0"/>
              <a:t> </a:t>
            </a:r>
            <a:r>
              <a:rPr lang="en-US" sz="1800" dirty="0" err="1"/>
              <a:t>BioMass</a:t>
            </a:r>
            <a:r>
              <a:rPr lang="en-US" sz="1800" dirty="0"/>
              <a:t> collects our used vegetable oil from the kitchens and manufacturers bio-fuel as an alternative energy to be used in diesel engines.</a:t>
            </a:r>
          </a:p>
          <a:p>
            <a:pPr marL="0" indent="0">
              <a:lnSpc>
                <a:spcPct val="80000"/>
              </a:lnSpc>
            </a:pPr>
            <a:endParaRPr lang="en-US" sz="1800" dirty="0"/>
          </a:p>
          <a:p>
            <a:pPr marL="0" indent="0">
              <a:lnSpc>
                <a:spcPct val="80000"/>
              </a:lnSpc>
            </a:pPr>
            <a:r>
              <a:rPr lang="en-US" sz="1800" dirty="0"/>
              <a:t>It contains no petroleum, so it doesn’t contribute to Global warming. </a:t>
            </a:r>
          </a:p>
          <a:p>
            <a:pPr marL="0" indent="0">
              <a:lnSpc>
                <a:spcPct val="80000"/>
              </a:lnSpc>
            </a:pPr>
            <a:endParaRPr lang="en-US" sz="1800" dirty="0"/>
          </a:p>
          <a:p>
            <a:pPr marL="0" indent="0">
              <a:lnSpc>
                <a:spcPct val="80000"/>
              </a:lnSpc>
            </a:pPr>
            <a:r>
              <a:rPr lang="en-US" sz="1800" dirty="0"/>
              <a:t>Biodiesel is biodegradable, nontoxic, and reduces sulfur dioxide emissions.</a:t>
            </a:r>
            <a:r>
              <a:rPr lang="en-US" sz="2400" dirty="0"/>
              <a:t> </a:t>
            </a:r>
          </a:p>
        </p:txBody>
      </p:sp>
      <p:sp>
        <p:nvSpPr>
          <p:cNvPr id="37892" name="Text Box 4"/>
          <p:cNvSpPr txBox="1">
            <a:spLocks noChangeArrowheads="1"/>
          </p:cNvSpPr>
          <p:nvPr/>
        </p:nvSpPr>
        <p:spPr bwMode="auto">
          <a:xfrm>
            <a:off x="441325" y="2017713"/>
            <a:ext cx="184150" cy="366712"/>
          </a:xfrm>
          <a:prstGeom prst="rect">
            <a:avLst/>
          </a:prstGeom>
          <a:noFill/>
          <a:ln w="9525">
            <a:noFill/>
            <a:miter lim="800000"/>
            <a:headEnd/>
            <a:tailEnd/>
          </a:ln>
          <a:effectLst/>
        </p:spPr>
        <p:txBody>
          <a:bodyPr wrap="none">
            <a:spAutoFit/>
          </a:bodyPr>
          <a:lstStyle/>
          <a:p>
            <a:endParaRPr lang="en-US"/>
          </a:p>
        </p:txBody>
      </p:sp>
      <p:pic>
        <p:nvPicPr>
          <p:cNvPr id="37893" name="Picture 5" descr="biodiesel truck"/>
          <p:cNvPicPr>
            <a:picLocks noChangeAspect="1" noChangeArrowheads="1"/>
          </p:cNvPicPr>
          <p:nvPr/>
        </p:nvPicPr>
        <p:blipFill>
          <a:blip r:embed="rId3" cstate="print"/>
          <a:srcRect/>
          <a:stretch>
            <a:fillRect/>
          </a:stretch>
        </p:blipFill>
        <p:spPr bwMode="auto">
          <a:xfrm>
            <a:off x="381000" y="1905000"/>
            <a:ext cx="3886200" cy="2895600"/>
          </a:xfrm>
          <a:prstGeom prst="rect">
            <a:avLst/>
          </a:prstGeom>
          <a:noFill/>
        </p:spPr>
      </p:pic>
      <p:sp>
        <p:nvSpPr>
          <p:cNvPr id="37894" name="Text Box 6"/>
          <p:cNvSpPr txBox="1">
            <a:spLocks noChangeArrowheads="1"/>
          </p:cNvSpPr>
          <p:nvPr/>
        </p:nvSpPr>
        <p:spPr bwMode="auto">
          <a:xfrm>
            <a:off x="2041525" y="5903913"/>
            <a:ext cx="184150" cy="366712"/>
          </a:xfrm>
          <a:prstGeom prst="rect">
            <a:avLst/>
          </a:prstGeom>
          <a:noFill/>
          <a:ln w="9525">
            <a:noFill/>
            <a:miter lim="800000"/>
            <a:headEnd/>
            <a:tailEnd/>
          </a:ln>
          <a:effectLst/>
        </p:spPr>
        <p:txBody>
          <a:bodyPr wrap="none">
            <a:spAutoFit/>
          </a:bodyPr>
          <a:lstStyle/>
          <a:p>
            <a:endParaRPr lang="en-US"/>
          </a:p>
        </p:txBody>
      </p:sp>
      <p:pic>
        <p:nvPicPr>
          <p:cNvPr id="37896" name="Picture 8" descr="top-02"/>
          <p:cNvPicPr>
            <a:picLocks noChangeAspect="1" noChangeArrowheads="1"/>
          </p:cNvPicPr>
          <p:nvPr/>
        </p:nvPicPr>
        <p:blipFill>
          <a:blip r:embed="rId4"/>
          <a:srcRect/>
          <a:stretch>
            <a:fillRect/>
          </a:stretch>
        </p:blipFill>
        <p:spPr bwMode="auto">
          <a:xfrm>
            <a:off x="914400" y="5181600"/>
            <a:ext cx="7219950" cy="1428750"/>
          </a:xfrm>
          <a:prstGeom prst="rect">
            <a:avLst/>
          </a:prstGeo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898525" y="1941513"/>
            <a:ext cx="184150" cy="366712"/>
          </a:xfrm>
          <a:prstGeom prst="rect">
            <a:avLst/>
          </a:prstGeom>
          <a:noFill/>
          <a:ln w="9525">
            <a:noFill/>
            <a:miter lim="800000"/>
            <a:headEnd/>
            <a:tailEnd/>
          </a:ln>
          <a:effectLst/>
        </p:spPr>
        <p:txBody>
          <a:bodyPr wrap="none">
            <a:spAutoFit/>
          </a:bodyPr>
          <a:lstStyle/>
          <a:p>
            <a:pPr algn="ctr" eaLnBrk="0" hangingPunct="0"/>
            <a:endParaRPr lang="en-US">
              <a:ea typeface="ＭＳ Ｐゴシック" charset="-128"/>
            </a:endParaRPr>
          </a:p>
        </p:txBody>
      </p:sp>
      <p:sp>
        <p:nvSpPr>
          <p:cNvPr id="25603" name="Text Box 3"/>
          <p:cNvSpPr txBox="1">
            <a:spLocks noChangeArrowheads="1"/>
          </p:cNvSpPr>
          <p:nvPr/>
        </p:nvSpPr>
        <p:spPr bwMode="auto">
          <a:xfrm>
            <a:off x="457200" y="1219200"/>
            <a:ext cx="8077200" cy="1200329"/>
          </a:xfrm>
          <a:prstGeom prst="rect">
            <a:avLst/>
          </a:prstGeom>
          <a:noFill/>
          <a:ln w="9525">
            <a:noFill/>
            <a:miter lim="800000"/>
            <a:headEnd/>
            <a:tailEnd/>
          </a:ln>
          <a:effectLst/>
        </p:spPr>
        <p:txBody>
          <a:bodyPr>
            <a:spAutoFit/>
          </a:bodyPr>
          <a:lstStyle/>
          <a:p>
            <a:pPr algn="ctr" eaLnBrk="0" hangingPunct="0"/>
            <a:r>
              <a:rPr lang="en-US" dirty="0">
                <a:effectLst>
                  <a:outerShdw blurRad="38100" dist="38100" dir="2700000" algn="tl">
                    <a:srgbClr val="C0C0C0"/>
                  </a:outerShdw>
                </a:effectLst>
                <a:latin typeface="Advert-Light" pitchFamily="50" charset="0"/>
                <a:ea typeface="ＭＳ Ｐゴシック" charset="-128"/>
              </a:rPr>
              <a:t>Carbon Neutral is the process of reducing the net carbon </a:t>
            </a:r>
          </a:p>
          <a:p>
            <a:pPr algn="ctr" eaLnBrk="0" hangingPunct="0"/>
            <a:r>
              <a:rPr lang="en-US" dirty="0">
                <a:effectLst>
                  <a:outerShdw blurRad="38100" dist="38100" dir="2700000" algn="tl">
                    <a:srgbClr val="C0C0C0"/>
                  </a:outerShdw>
                </a:effectLst>
                <a:latin typeface="Advert-Light" pitchFamily="50" charset="0"/>
                <a:ea typeface="ＭＳ Ｐゴシック" charset="-128"/>
              </a:rPr>
              <a:t>emissions of an individual or organization by their own actions or through arrangements with a carbon offset  provider</a:t>
            </a:r>
          </a:p>
        </p:txBody>
      </p:sp>
      <p:sp>
        <p:nvSpPr>
          <p:cNvPr id="25604" name="Text Box 4"/>
          <p:cNvSpPr txBox="1">
            <a:spLocks noChangeArrowheads="1"/>
          </p:cNvSpPr>
          <p:nvPr/>
        </p:nvSpPr>
        <p:spPr bwMode="auto">
          <a:xfrm>
            <a:off x="571500" y="417513"/>
            <a:ext cx="7886700" cy="701675"/>
          </a:xfrm>
          <a:prstGeom prst="rect">
            <a:avLst/>
          </a:prstGeom>
          <a:noFill/>
          <a:ln w="9525">
            <a:noFill/>
            <a:miter lim="800000"/>
            <a:headEnd/>
            <a:tailEnd/>
          </a:ln>
          <a:effectLst/>
        </p:spPr>
        <p:txBody>
          <a:bodyPr>
            <a:spAutoFit/>
          </a:bodyPr>
          <a:lstStyle/>
          <a:p>
            <a:pPr algn="ctr"/>
            <a:r>
              <a:rPr lang="en-US" sz="4000">
                <a:solidFill>
                  <a:srgbClr val="006600"/>
                </a:solidFill>
                <a:effectLst>
                  <a:outerShdw blurRad="38100" dist="38100" dir="2700000" algn="tl">
                    <a:srgbClr val="C0C0C0"/>
                  </a:outerShdw>
                </a:effectLst>
                <a:latin typeface="Advert-Light" pitchFamily="50" charset="0"/>
                <a:ea typeface="ＭＳ Ｐゴシック" charset="-128"/>
              </a:rPr>
              <a:t>Renewable Energy Credits</a:t>
            </a:r>
          </a:p>
        </p:txBody>
      </p:sp>
      <p:sp>
        <p:nvSpPr>
          <p:cNvPr id="25605" name="Text Box 5"/>
          <p:cNvSpPr txBox="1">
            <a:spLocks noChangeArrowheads="1"/>
          </p:cNvSpPr>
          <p:nvPr/>
        </p:nvSpPr>
        <p:spPr bwMode="auto">
          <a:xfrm>
            <a:off x="3380884" y="3048000"/>
            <a:ext cx="5763116" cy="646331"/>
          </a:xfrm>
          <a:prstGeom prst="rect">
            <a:avLst/>
          </a:prstGeom>
          <a:noFill/>
          <a:ln w="9525">
            <a:noFill/>
            <a:miter lim="800000"/>
            <a:headEnd/>
            <a:tailEnd/>
          </a:ln>
          <a:effectLst/>
        </p:spPr>
        <p:txBody>
          <a:bodyPr wrap="none">
            <a:spAutoFit/>
          </a:bodyPr>
          <a:lstStyle/>
          <a:p>
            <a:r>
              <a:rPr lang="en-US" u="sng" dirty="0">
                <a:solidFill>
                  <a:schemeClr val="tx2"/>
                </a:solidFill>
                <a:effectLst>
                  <a:outerShdw blurRad="38100" dist="38100" dir="2700000" algn="tl">
                    <a:srgbClr val="C0C0C0"/>
                  </a:outerShdw>
                </a:effectLst>
                <a:latin typeface="Advert-Light" pitchFamily="50" charset="0"/>
                <a:ea typeface="ＭＳ Ｐゴシック" charset="-128"/>
              </a:rPr>
              <a:t>Carbon Neutral</a:t>
            </a:r>
            <a:r>
              <a:rPr lang="en-US" dirty="0">
                <a:solidFill>
                  <a:schemeClr val="tx2"/>
                </a:solidFill>
                <a:effectLst>
                  <a:outerShdw blurRad="38100" dist="38100" dir="2700000" algn="tl">
                    <a:srgbClr val="C0C0C0"/>
                  </a:outerShdw>
                </a:effectLst>
                <a:latin typeface="Advert-Light" pitchFamily="50" charset="0"/>
                <a:ea typeface="ＭＳ Ｐゴシック" charset="-128"/>
              </a:rPr>
              <a:t> was the word of the year </a:t>
            </a:r>
          </a:p>
          <a:p>
            <a:r>
              <a:rPr lang="en-US" dirty="0">
                <a:solidFill>
                  <a:schemeClr val="tx2"/>
                </a:solidFill>
                <a:effectLst>
                  <a:outerShdw blurRad="38100" dist="38100" dir="2700000" algn="tl">
                    <a:srgbClr val="C0C0C0"/>
                  </a:outerShdw>
                </a:effectLst>
                <a:latin typeface="Advert-Light" pitchFamily="50" charset="0"/>
                <a:ea typeface="ＭＳ Ｐゴシック" charset="-128"/>
              </a:rPr>
              <a:t>in the Oxford Dictionary - 2006</a:t>
            </a:r>
          </a:p>
        </p:txBody>
      </p:sp>
      <p:sp>
        <p:nvSpPr>
          <p:cNvPr id="25606" name="Text Box 6"/>
          <p:cNvSpPr txBox="1">
            <a:spLocks noChangeArrowheads="1"/>
          </p:cNvSpPr>
          <p:nvPr/>
        </p:nvSpPr>
        <p:spPr bwMode="auto">
          <a:xfrm>
            <a:off x="7680325" y="2409825"/>
            <a:ext cx="184150" cy="366713"/>
          </a:xfrm>
          <a:prstGeom prst="rect">
            <a:avLst/>
          </a:prstGeom>
          <a:noFill/>
          <a:ln w="9525">
            <a:noFill/>
            <a:miter lim="800000"/>
            <a:headEnd/>
            <a:tailEnd/>
          </a:ln>
          <a:effectLst/>
        </p:spPr>
        <p:txBody>
          <a:bodyPr wrap="none">
            <a:spAutoFit/>
          </a:bodyPr>
          <a:lstStyle/>
          <a:p>
            <a:endParaRPr lang="en-US">
              <a:ea typeface="ＭＳ Ｐゴシック" charset="-128"/>
            </a:endParaRPr>
          </a:p>
        </p:txBody>
      </p:sp>
      <p:pic>
        <p:nvPicPr>
          <p:cNvPr id="25607" name="Picture 7" descr="trb_montage"/>
          <p:cNvPicPr>
            <a:picLocks noChangeAspect="1" noChangeArrowheads="1"/>
          </p:cNvPicPr>
          <p:nvPr/>
        </p:nvPicPr>
        <p:blipFill>
          <a:blip r:embed="rId3" cstate="print"/>
          <a:srcRect/>
          <a:stretch>
            <a:fillRect/>
          </a:stretch>
        </p:blipFill>
        <p:spPr bwMode="auto">
          <a:xfrm>
            <a:off x="381000" y="2209800"/>
            <a:ext cx="2667000" cy="4419600"/>
          </a:xfrm>
          <a:prstGeom prst="rect">
            <a:avLst/>
          </a:prstGeom>
          <a:noFill/>
        </p:spPr>
      </p:pic>
      <p:sp>
        <p:nvSpPr>
          <p:cNvPr id="25608" name="Text Box 8"/>
          <p:cNvSpPr txBox="1">
            <a:spLocks noChangeArrowheads="1"/>
          </p:cNvSpPr>
          <p:nvPr/>
        </p:nvSpPr>
        <p:spPr bwMode="auto">
          <a:xfrm>
            <a:off x="3124201" y="4652963"/>
            <a:ext cx="5791200" cy="1200329"/>
          </a:xfrm>
          <a:prstGeom prst="rect">
            <a:avLst/>
          </a:prstGeom>
          <a:noFill/>
          <a:ln w="9525">
            <a:noFill/>
            <a:miter lim="800000"/>
            <a:headEnd/>
            <a:tailEnd/>
          </a:ln>
          <a:effectLst/>
        </p:spPr>
        <p:txBody>
          <a:bodyPr wrap="square">
            <a:spAutoFit/>
          </a:bodyPr>
          <a:lstStyle/>
          <a:p>
            <a:pPr eaLnBrk="0" hangingPunct="0"/>
            <a:r>
              <a:rPr lang="en-US" dirty="0">
                <a:effectLst>
                  <a:outerShdw blurRad="38100" dist="38100" dir="2700000" algn="tl">
                    <a:srgbClr val="C0C0C0"/>
                  </a:outerShdw>
                </a:effectLst>
                <a:latin typeface="Advert-Light" pitchFamily="50" charset="0"/>
              </a:rPr>
              <a:t>Seaport purchases enough RECs to offset </a:t>
            </a:r>
          </a:p>
          <a:p>
            <a:pPr eaLnBrk="0" hangingPunct="0"/>
            <a:r>
              <a:rPr lang="en-US" dirty="0">
                <a:effectLst>
                  <a:outerShdw blurRad="38100" dist="38100" dir="2700000" algn="tl">
                    <a:srgbClr val="C0C0C0"/>
                  </a:outerShdw>
                </a:effectLst>
                <a:latin typeface="Advert-Light" pitchFamily="50" charset="0"/>
              </a:rPr>
              <a:t>The  energy consumed by all 426 guest rooms, </a:t>
            </a:r>
            <a:r>
              <a:rPr lang="en-US" dirty="0" smtClean="0">
                <a:effectLst>
                  <a:outerShdw blurRad="38100" dist="38100" dir="2700000" algn="tl">
                    <a:srgbClr val="C0C0C0"/>
                  </a:outerShdw>
                </a:effectLst>
                <a:latin typeface="Advert-Light" pitchFamily="50" charset="0"/>
              </a:rPr>
              <a:t>13 </a:t>
            </a:r>
            <a:r>
              <a:rPr lang="en-US" dirty="0">
                <a:effectLst>
                  <a:outerShdw blurRad="38100" dist="38100" dir="2700000" algn="tl">
                    <a:srgbClr val="C0C0C0"/>
                  </a:outerShdw>
                </a:effectLst>
                <a:latin typeface="Advert-Light" pitchFamily="50" charset="0"/>
              </a:rPr>
              <a:t>guest floors and guest elevators</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solidFill>
                  <a:srgbClr val="006600"/>
                </a:solidFill>
                <a:latin typeface="Advert-Light" pitchFamily="50" charset="0"/>
              </a:rPr>
              <a:t>Common Problems</a:t>
            </a:r>
          </a:p>
        </p:txBody>
      </p:sp>
      <p:sp>
        <p:nvSpPr>
          <p:cNvPr id="31747" name="Rectangle 3"/>
          <p:cNvSpPr>
            <a:spLocks noGrp="1" noChangeArrowheads="1"/>
          </p:cNvSpPr>
          <p:nvPr>
            <p:ph type="body" idx="1"/>
          </p:nvPr>
        </p:nvSpPr>
        <p:spPr/>
        <p:txBody>
          <a:bodyPr/>
          <a:lstStyle/>
          <a:p>
            <a:pPr marL="609600" indent="-609600">
              <a:lnSpc>
                <a:spcPct val="90000"/>
              </a:lnSpc>
              <a:buFont typeface="Wingdings" pitchFamily="2" charset="2"/>
              <a:buAutoNum type="arabicPeriod"/>
            </a:pPr>
            <a:r>
              <a:rPr lang="en-US" sz="2500" dirty="0">
                <a:latin typeface="Advert-Light" pitchFamily="50" charset="0"/>
              </a:rPr>
              <a:t>Capital to invest in green initiatives</a:t>
            </a:r>
          </a:p>
          <a:p>
            <a:pPr marL="609600" indent="-609600">
              <a:lnSpc>
                <a:spcPct val="90000"/>
              </a:lnSpc>
              <a:buFont typeface="Wingdings" pitchFamily="2" charset="2"/>
              <a:buAutoNum type="arabicPeriod"/>
            </a:pPr>
            <a:r>
              <a:rPr lang="en-US" sz="2500" dirty="0">
                <a:latin typeface="Advert-Light" pitchFamily="50" charset="0"/>
              </a:rPr>
              <a:t>Favorable ROIs</a:t>
            </a:r>
          </a:p>
          <a:p>
            <a:pPr marL="609600" indent="-609600">
              <a:lnSpc>
                <a:spcPct val="90000"/>
              </a:lnSpc>
              <a:buFont typeface="Wingdings" pitchFamily="2" charset="2"/>
              <a:buAutoNum type="arabicPeriod"/>
            </a:pPr>
            <a:r>
              <a:rPr lang="en-US" sz="2500" dirty="0">
                <a:latin typeface="Advert-Light" pitchFamily="50" charset="0"/>
              </a:rPr>
              <a:t>Finding the vendors </a:t>
            </a:r>
          </a:p>
          <a:p>
            <a:pPr marL="609600" indent="-609600">
              <a:lnSpc>
                <a:spcPct val="90000"/>
              </a:lnSpc>
              <a:buFont typeface="Wingdings" pitchFamily="2" charset="2"/>
              <a:buAutoNum type="arabicPeriod"/>
            </a:pPr>
            <a:r>
              <a:rPr lang="en-US" sz="2500" dirty="0">
                <a:latin typeface="Advert-Light" pitchFamily="50" charset="0"/>
              </a:rPr>
              <a:t>Time constraints</a:t>
            </a:r>
          </a:p>
          <a:p>
            <a:pPr marL="609600" indent="-609600">
              <a:lnSpc>
                <a:spcPct val="90000"/>
              </a:lnSpc>
              <a:buFont typeface="Wingdings" pitchFamily="2" charset="2"/>
              <a:buAutoNum type="arabicPeriod"/>
            </a:pPr>
            <a:r>
              <a:rPr lang="en-US" sz="2500" dirty="0">
                <a:latin typeface="Advert-Light" pitchFamily="50" charset="0"/>
              </a:rPr>
              <a:t>Limited knowledge and resources</a:t>
            </a:r>
          </a:p>
          <a:p>
            <a:pPr marL="609600" indent="-609600">
              <a:lnSpc>
                <a:spcPct val="90000"/>
              </a:lnSpc>
              <a:buFont typeface="Wingdings" pitchFamily="2" charset="2"/>
              <a:buAutoNum type="arabicPeriod"/>
            </a:pPr>
            <a:r>
              <a:rPr lang="en-US" sz="2500" dirty="0">
                <a:latin typeface="Advert-Light" pitchFamily="50" charset="0"/>
              </a:rPr>
              <a:t>Support from local and governmental resources</a:t>
            </a:r>
          </a:p>
          <a:p>
            <a:pPr marL="609600" indent="-609600">
              <a:lnSpc>
                <a:spcPct val="90000"/>
              </a:lnSpc>
              <a:buFont typeface="Wingdings" pitchFamily="2" charset="2"/>
              <a:buAutoNum type="arabicPeriod"/>
            </a:pPr>
            <a:r>
              <a:rPr lang="en-US" sz="2500" dirty="0">
                <a:latin typeface="Advert-Light" pitchFamily="50" charset="0"/>
              </a:rPr>
              <a:t>Possible negative reactions from guests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8229600" cy="777875"/>
          </a:xfrm>
        </p:spPr>
        <p:txBody>
          <a:bodyPr/>
          <a:lstStyle/>
          <a:p>
            <a:r>
              <a:rPr lang="en-US" sz="3600" b="1">
                <a:solidFill>
                  <a:srgbClr val="006600"/>
                </a:solidFill>
                <a:latin typeface="Advert-Light" pitchFamily="50" charset="0"/>
              </a:rPr>
              <a:t>Seaport’s challenges along the way</a:t>
            </a:r>
          </a:p>
        </p:txBody>
      </p:sp>
      <p:sp>
        <p:nvSpPr>
          <p:cNvPr id="33795" name="Text Box 3"/>
          <p:cNvSpPr txBox="1">
            <a:spLocks noChangeArrowheads="1"/>
          </p:cNvSpPr>
          <p:nvPr/>
        </p:nvSpPr>
        <p:spPr bwMode="auto">
          <a:xfrm>
            <a:off x="453683" y="4724400"/>
            <a:ext cx="6404317" cy="400110"/>
          </a:xfrm>
          <a:prstGeom prst="rect">
            <a:avLst/>
          </a:prstGeom>
          <a:noFill/>
          <a:ln w="9525">
            <a:noFill/>
            <a:miter lim="800000"/>
            <a:headEnd/>
            <a:tailEnd/>
          </a:ln>
          <a:effectLst/>
        </p:spPr>
        <p:txBody>
          <a:bodyPr wrap="none">
            <a:spAutoFit/>
          </a:bodyPr>
          <a:lstStyle/>
          <a:p>
            <a:pPr>
              <a:buFontTx/>
              <a:buChar char="•"/>
            </a:pPr>
            <a:r>
              <a:rPr lang="en-US" sz="2000" dirty="0">
                <a:latin typeface="Advert-Light" pitchFamily="50" charset="0"/>
              </a:rPr>
              <a:t> Lack of general knowledge and guidance</a:t>
            </a:r>
          </a:p>
        </p:txBody>
      </p:sp>
      <p:sp>
        <p:nvSpPr>
          <p:cNvPr id="33796" name="Text Box 4"/>
          <p:cNvSpPr txBox="1">
            <a:spLocks noChangeArrowheads="1"/>
          </p:cNvSpPr>
          <p:nvPr/>
        </p:nvSpPr>
        <p:spPr bwMode="auto">
          <a:xfrm>
            <a:off x="457200" y="2362200"/>
            <a:ext cx="7803739" cy="1015663"/>
          </a:xfrm>
          <a:prstGeom prst="rect">
            <a:avLst/>
          </a:prstGeom>
          <a:noFill/>
          <a:ln w="9525">
            <a:noFill/>
            <a:miter lim="800000"/>
            <a:headEnd/>
            <a:tailEnd/>
          </a:ln>
          <a:effectLst/>
        </p:spPr>
        <p:txBody>
          <a:bodyPr wrap="none">
            <a:spAutoFit/>
          </a:bodyPr>
          <a:lstStyle/>
          <a:p>
            <a:pPr>
              <a:buFontTx/>
              <a:buChar char="•"/>
            </a:pPr>
            <a:r>
              <a:rPr lang="en-US" sz="2000">
                <a:latin typeface="Advert-Light" pitchFamily="50" charset="0"/>
              </a:rPr>
              <a:t> Resistance because initially there were higher </a:t>
            </a:r>
          </a:p>
          <a:p>
            <a:r>
              <a:rPr lang="en-US" sz="2000">
                <a:latin typeface="Advert-Light" pitchFamily="50" charset="0"/>
              </a:rPr>
              <a:t>premiums for green products that didn’t work </a:t>
            </a:r>
          </a:p>
          <a:p>
            <a:r>
              <a:rPr lang="en-US" sz="2000">
                <a:latin typeface="Advert-Light" pitchFamily="50" charset="0"/>
              </a:rPr>
              <a:t>as well</a:t>
            </a:r>
          </a:p>
        </p:txBody>
      </p:sp>
      <p:sp>
        <p:nvSpPr>
          <p:cNvPr id="33797" name="Text Box 5"/>
          <p:cNvSpPr txBox="1">
            <a:spLocks noChangeArrowheads="1"/>
          </p:cNvSpPr>
          <p:nvPr/>
        </p:nvSpPr>
        <p:spPr bwMode="auto">
          <a:xfrm>
            <a:off x="457200" y="5410200"/>
            <a:ext cx="6093335" cy="400110"/>
          </a:xfrm>
          <a:prstGeom prst="rect">
            <a:avLst/>
          </a:prstGeom>
          <a:noFill/>
          <a:ln w="9525">
            <a:noFill/>
            <a:miter lim="800000"/>
            <a:headEnd/>
            <a:tailEnd/>
          </a:ln>
          <a:effectLst/>
        </p:spPr>
        <p:txBody>
          <a:bodyPr wrap="none">
            <a:spAutoFit/>
          </a:bodyPr>
          <a:lstStyle/>
          <a:p>
            <a:pPr>
              <a:buFontTx/>
              <a:buChar char="•"/>
            </a:pPr>
            <a:r>
              <a:rPr lang="en-US" sz="2000" dirty="0">
                <a:latin typeface="Advert-Light" pitchFamily="50" charset="0"/>
              </a:rPr>
              <a:t> Certification - LEED and Energy Star</a:t>
            </a:r>
          </a:p>
        </p:txBody>
      </p:sp>
      <p:sp>
        <p:nvSpPr>
          <p:cNvPr id="33798" name="Text Box 6"/>
          <p:cNvSpPr txBox="1">
            <a:spLocks noChangeArrowheads="1"/>
          </p:cNvSpPr>
          <p:nvPr/>
        </p:nvSpPr>
        <p:spPr bwMode="auto">
          <a:xfrm>
            <a:off x="457200" y="1447800"/>
            <a:ext cx="7803739" cy="707886"/>
          </a:xfrm>
          <a:prstGeom prst="rect">
            <a:avLst/>
          </a:prstGeom>
          <a:noFill/>
          <a:ln w="9525">
            <a:noFill/>
            <a:miter lim="800000"/>
            <a:headEnd/>
            <a:tailEnd/>
          </a:ln>
          <a:effectLst/>
        </p:spPr>
        <p:txBody>
          <a:bodyPr wrap="none">
            <a:spAutoFit/>
          </a:bodyPr>
          <a:lstStyle/>
          <a:p>
            <a:pPr>
              <a:buFontTx/>
              <a:buChar char="•"/>
            </a:pPr>
            <a:r>
              <a:rPr lang="en-US" sz="2000" dirty="0">
                <a:latin typeface="Advert-Light" pitchFamily="50" charset="0"/>
              </a:rPr>
              <a:t> Changing the perception - Getting staff buy in </a:t>
            </a:r>
          </a:p>
          <a:p>
            <a:r>
              <a:rPr lang="en-US" sz="2000" dirty="0">
                <a:latin typeface="Advert-Light" pitchFamily="50" charset="0"/>
              </a:rPr>
              <a:t>and to participate.  What is in it for them!</a:t>
            </a:r>
          </a:p>
        </p:txBody>
      </p:sp>
      <p:sp>
        <p:nvSpPr>
          <p:cNvPr id="33799" name="Text Box 7"/>
          <p:cNvSpPr txBox="1">
            <a:spLocks noChangeArrowheads="1"/>
          </p:cNvSpPr>
          <p:nvPr/>
        </p:nvSpPr>
        <p:spPr bwMode="auto">
          <a:xfrm>
            <a:off x="432043" y="6019800"/>
            <a:ext cx="7492757" cy="400110"/>
          </a:xfrm>
          <a:prstGeom prst="rect">
            <a:avLst/>
          </a:prstGeom>
          <a:noFill/>
          <a:ln w="9525">
            <a:noFill/>
            <a:miter lim="800000"/>
            <a:headEnd/>
            <a:tailEnd/>
          </a:ln>
          <a:effectLst/>
        </p:spPr>
        <p:txBody>
          <a:bodyPr wrap="none">
            <a:spAutoFit/>
          </a:bodyPr>
          <a:lstStyle/>
          <a:p>
            <a:pPr eaLnBrk="0" hangingPunct="0">
              <a:buFontTx/>
              <a:buChar char="•"/>
            </a:pPr>
            <a:r>
              <a:rPr lang="en-US" sz="2000" dirty="0">
                <a:latin typeface="Advert-Light" pitchFamily="50" charset="0"/>
              </a:rPr>
              <a:t> Normal glitches with bleeding edge technology</a:t>
            </a:r>
          </a:p>
        </p:txBody>
      </p:sp>
      <p:sp>
        <p:nvSpPr>
          <p:cNvPr id="33800" name="Text Box 8"/>
          <p:cNvSpPr txBox="1">
            <a:spLocks noChangeArrowheads="1"/>
          </p:cNvSpPr>
          <p:nvPr/>
        </p:nvSpPr>
        <p:spPr bwMode="auto">
          <a:xfrm>
            <a:off x="457200" y="3810000"/>
            <a:ext cx="8270213" cy="707886"/>
          </a:xfrm>
          <a:prstGeom prst="rect">
            <a:avLst/>
          </a:prstGeom>
          <a:noFill/>
          <a:ln w="9525">
            <a:noFill/>
            <a:miter lim="800000"/>
            <a:headEnd/>
            <a:tailEnd/>
          </a:ln>
          <a:effectLst/>
        </p:spPr>
        <p:txBody>
          <a:bodyPr wrap="none">
            <a:spAutoFit/>
          </a:bodyPr>
          <a:lstStyle/>
          <a:p>
            <a:pPr eaLnBrk="0" hangingPunct="0">
              <a:buFontTx/>
              <a:buChar char="•"/>
            </a:pPr>
            <a:r>
              <a:rPr lang="en-US" sz="2000">
                <a:latin typeface="Advert-Light" pitchFamily="50" charset="0"/>
              </a:rPr>
              <a:t> Lack of competition initially in the market place </a:t>
            </a:r>
          </a:p>
          <a:p>
            <a:pPr eaLnBrk="0" hangingPunct="0"/>
            <a:r>
              <a:rPr lang="en-US" sz="2000">
                <a:latin typeface="Advert-Light" pitchFamily="50" charset="0"/>
              </a:rPr>
              <a:t>allowed for few green product options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798"/>
                                        </p:tgtEl>
                                        <p:attrNameLst>
                                          <p:attrName>style.visibility</p:attrName>
                                        </p:attrNameLst>
                                      </p:cBhvr>
                                      <p:to>
                                        <p:strVal val="visible"/>
                                      </p:to>
                                    </p:set>
                                    <p:animEffect transition="in" filter="checkerboard(across)">
                                      <p:cBhvr>
                                        <p:cTn id="7" dur="500"/>
                                        <p:tgtEl>
                                          <p:spTgt spid="3379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checkerboard(across)">
                                      <p:cBhvr>
                                        <p:cTn id="12" dur="500"/>
                                        <p:tgtEl>
                                          <p:spTgt spid="3379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3800"/>
                                        </p:tgtEl>
                                        <p:attrNameLst>
                                          <p:attrName>style.visibility</p:attrName>
                                        </p:attrNameLst>
                                      </p:cBhvr>
                                      <p:to>
                                        <p:strVal val="visible"/>
                                      </p:to>
                                    </p:set>
                                    <p:animEffect transition="in" filter="checkerboard(across)">
                                      <p:cBhvr>
                                        <p:cTn id="17" dur="500"/>
                                        <p:tgtEl>
                                          <p:spTgt spid="3380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3795"/>
                                        </p:tgtEl>
                                        <p:attrNameLst>
                                          <p:attrName>style.visibility</p:attrName>
                                        </p:attrNameLst>
                                      </p:cBhvr>
                                      <p:to>
                                        <p:strVal val="visible"/>
                                      </p:to>
                                    </p:set>
                                    <p:animEffect transition="in" filter="checkerboard(across)">
                                      <p:cBhvr>
                                        <p:cTn id="22" dur="500"/>
                                        <p:tgtEl>
                                          <p:spTgt spid="3379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3797"/>
                                        </p:tgtEl>
                                        <p:attrNameLst>
                                          <p:attrName>style.visibility</p:attrName>
                                        </p:attrNameLst>
                                      </p:cBhvr>
                                      <p:to>
                                        <p:strVal val="visible"/>
                                      </p:to>
                                    </p:set>
                                    <p:animEffect transition="in" filter="checkerboard(across)">
                                      <p:cBhvr>
                                        <p:cTn id="27" dur="500"/>
                                        <p:tgtEl>
                                          <p:spTgt spid="3379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3799"/>
                                        </p:tgtEl>
                                        <p:attrNameLst>
                                          <p:attrName>style.visibility</p:attrName>
                                        </p:attrNameLst>
                                      </p:cBhvr>
                                      <p:to>
                                        <p:strVal val="visible"/>
                                      </p:to>
                                    </p:set>
                                    <p:animEffect transition="in" filter="checkerboard(across)">
                                      <p:cBhvr>
                                        <p:cTn id="32" dur="500"/>
                                        <p:tgtEl>
                                          <p:spTgt spid="337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P spid="33798" grpId="0"/>
      <p:bldP spid="33799" grpId="0"/>
      <p:bldP spid="3380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990600" y="457200"/>
            <a:ext cx="7661072" cy="2800767"/>
          </a:xfrm>
          <a:prstGeom prst="rect">
            <a:avLst/>
          </a:prstGeom>
          <a:noFill/>
          <a:ln w="9525">
            <a:noFill/>
            <a:miter lim="800000"/>
            <a:headEnd/>
            <a:tailEnd/>
          </a:ln>
          <a:effectLst/>
        </p:spPr>
        <p:txBody>
          <a:bodyPr wrap="none">
            <a:spAutoFit/>
          </a:bodyPr>
          <a:lstStyle/>
          <a:p>
            <a:r>
              <a:rPr lang="en-US" sz="2200" dirty="0">
                <a:solidFill>
                  <a:srgbClr val="006600"/>
                </a:solidFill>
                <a:effectLst>
                  <a:outerShdw blurRad="38100" dist="38100" dir="2700000" algn="tl">
                    <a:srgbClr val="C0C0C0"/>
                  </a:outerShdw>
                </a:effectLst>
                <a:latin typeface="Advert-Light" pitchFamily="50" charset="0"/>
              </a:rPr>
              <a:t>Matt Moore</a:t>
            </a:r>
          </a:p>
          <a:p>
            <a:endParaRPr lang="en-US" sz="2200" dirty="0">
              <a:solidFill>
                <a:srgbClr val="006600"/>
              </a:solidFill>
              <a:effectLst>
                <a:outerShdw blurRad="38100" dist="38100" dir="2700000" algn="tl">
                  <a:srgbClr val="C0C0C0"/>
                </a:outerShdw>
              </a:effectLst>
              <a:latin typeface="Advert-Light" pitchFamily="50" charset="0"/>
            </a:endParaRPr>
          </a:p>
          <a:p>
            <a:r>
              <a:rPr lang="en-US" sz="2200" dirty="0">
                <a:solidFill>
                  <a:srgbClr val="006600"/>
                </a:solidFill>
                <a:effectLst>
                  <a:outerShdw blurRad="38100" dist="38100" dir="2700000" algn="tl">
                    <a:srgbClr val="C0C0C0"/>
                  </a:outerShdw>
                </a:effectLst>
                <a:latin typeface="Advert-Light" pitchFamily="50" charset="0"/>
              </a:rPr>
              <a:t>Director of Rooms and Environmental Programs</a:t>
            </a:r>
          </a:p>
          <a:p>
            <a:endParaRPr lang="en-US" sz="2200" dirty="0">
              <a:solidFill>
                <a:srgbClr val="006600"/>
              </a:solidFill>
              <a:effectLst>
                <a:outerShdw blurRad="38100" dist="38100" dir="2700000" algn="tl">
                  <a:srgbClr val="C0C0C0"/>
                </a:outerShdw>
              </a:effectLst>
              <a:latin typeface="Advert-Light" pitchFamily="50" charset="0"/>
            </a:endParaRPr>
          </a:p>
          <a:p>
            <a:r>
              <a:rPr lang="en-US" sz="2200" dirty="0">
                <a:solidFill>
                  <a:srgbClr val="006600"/>
                </a:solidFill>
                <a:effectLst>
                  <a:outerShdw blurRad="38100" dist="38100" dir="2700000" algn="tl">
                    <a:srgbClr val="C0C0C0"/>
                  </a:outerShdw>
                </a:effectLst>
                <a:latin typeface="Advert-Light" pitchFamily="50" charset="0"/>
              </a:rPr>
              <a:t>Seaport Hotel</a:t>
            </a:r>
          </a:p>
          <a:p>
            <a:r>
              <a:rPr lang="en-US" sz="2200" dirty="0">
                <a:solidFill>
                  <a:srgbClr val="006600"/>
                </a:solidFill>
                <a:effectLst>
                  <a:outerShdw blurRad="38100" dist="38100" dir="2700000" algn="tl">
                    <a:srgbClr val="C0C0C0"/>
                  </a:outerShdw>
                </a:effectLst>
                <a:latin typeface="Advert-Light" pitchFamily="50" charset="0"/>
              </a:rPr>
              <a:t>Boston, MA</a:t>
            </a:r>
          </a:p>
          <a:p>
            <a:r>
              <a:rPr lang="en-US" sz="2200" dirty="0">
                <a:solidFill>
                  <a:srgbClr val="006600"/>
                </a:solidFill>
                <a:effectLst>
                  <a:outerShdw blurRad="38100" dist="38100" dir="2700000" algn="tl">
                    <a:srgbClr val="C0C0C0"/>
                  </a:outerShdw>
                </a:effectLst>
                <a:latin typeface="Advert-Light" pitchFamily="50" charset="0"/>
              </a:rPr>
              <a:t>617.385.4511</a:t>
            </a:r>
          </a:p>
          <a:p>
            <a:r>
              <a:rPr lang="en-US" sz="2200" dirty="0">
                <a:solidFill>
                  <a:srgbClr val="006600"/>
                </a:solidFill>
                <a:effectLst>
                  <a:outerShdw blurRad="38100" dist="38100" dir="2700000" algn="tl">
                    <a:srgbClr val="C0C0C0"/>
                  </a:outerShdw>
                </a:effectLst>
                <a:latin typeface="Advert-Light" pitchFamily="50" charset="0"/>
              </a:rPr>
              <a:t>matthew.moore@seaportboston.com</a:t>
            </a:r>
          </a:p>
        </p:txBody>
      </p:sp>
      <p:sp>
        <p:nvSpPr>
          <p:cNvPr id="22531" name="Text Box 3"/>
          <p:cNvSpPr txBox="1">
            <a:spLocks noChangeArrowheads="1"/>
          </p:cNvSpPr>
          <p:nvPr/>
        </p:nvSpPr>
        <p:spPr bwMode="auto">
          <a:xfrm>
            <a:off x="2346325" y="5454650"/>
            <a:ext cx="184150" cy="457200"/>
          </a:xfrm>
          <a:prstGeom prst="rect">
            <a:avLst/>
          </a:prstGeom>
          <a:noFill/>
          <a:ln w="9525">
            <a:noFill/>
            <a:miter lim="800000"/>
            <a:headEnd/>
            <a:tailEnd/>
          </a:ln>
          <a:effectLst/>
        </p:spPr>
        <p:txBody>
          <a:bodyPr wrap="none">
            <a:spAutoFit/>
          </a:bodyPr>
          <a:lstStyle/>
          <a:p>
            <a:endParaRPr lang="en-US" sz="2400">
              <a:latin typeface="Advert-Light" pitchFamily="50" charset="0"/>
            </a:endParaRPr>
          </a:p>
        </p:txBody>
      </p:sp>
      <p:sp>
        <p:nvSpPr>
          <p:cNvPr id="22533" name="Text Box 5"/>
          <p:cNvSpPr txBox="1">
            <a:spLocks noChangeArrowheads="1"/>
          </p:cNvSpPr>
          <p:nvPr/>
        </p:nvSpPr>
        <p:spPr bwMode="auto">
          <a:xfrm>
            <a:off x="5394325" y="5226050"/>
            <a:ext cx="184150" cy="457200"/>
          </a:xfrm>
          <a:prstGeom prst="rect">
            <a:avLst/>
          </a:prstGeom>
          <a:noFill/>
          <a:ln w="9525">
            <a:noFill/>
            <a:miter lim="800000"/>
            <a:headEnd/>
            <a:tailEnd/>
          </a:ln>
          <a:effectLst/>
        </p:spPr>
        <p:txBody>
          <a:bodyPr wrap="none">
            <a:spAutoFit/>
          </a:bodyPr>
          <a:lstStyle/>
          <a:p>
            <a:endParaRPr lang="en-US" sz="2400">
              <a:latin typeface="Advert-Light" pitchFamily="50" charset="0"/>
            </a:endParaRPr>
          </a:p>
        </p:txBody>
      </p:sp>
      <p:sp>
        <p:nvSpPr>
          <p:cNvPr id="22534" name="Text Box 6"/>
          <p:cNvSpPr txBox="1">
            <a:spLocks noChangeArrowheads="1"/>
          </p:cNvSpPr>
          <p:nvPr/>
        </p:nvSpPr>
        <p:spPr bwMode="auto">
          <a:xfrm>
            <a:off x="6308725" y="273050"/>
            <a:ext cx="184150" cy="457200"/>
          </a:xfrm>
          <a:prstGeom prst="rect">
            <a:avLst/>
          </a:prstGeom>
          <a:noFill/>
          <a:ln w="9525">
            <a:noFill/>
            <a:miter lim="800000"/>
            <a:headEnd/>
            <a:tailEnd/>
          </a:ln>
          <a:effectLst/>
        </p:spPr>
        <p:txBody>
          <a:bodyPr wrap="none">
            <a:spAutoFit/>
          </a:bodyPr>
          <a:lstStyle/>
          <a:p>
            <a:endParaRPr lang="en-US" sz="2400">
              <a:latin typeface="Advert-Light" pitchFamily="50" charset="0"/>
            </a:endParaRPr>
          </a:p>
        </p:txBody>
      </p:sp>
      <p:sp>
        <p:nvSpPr>
          <p:cNvPr id="22535" name="Text Box 7"/>
          <p:cNvSpPr txBox="1">
            <a:spLocks noChangeArrowheads="1"/>
          </p:cNvSpPr>
          <p:nvPr/>
        </p:nvSpPr>
        <p:spPr bwMode="auto">
          <a:xfrm>
            <a:off x="5089525" y="4921250"/>
            <a:ext cx="184150" cy="457200"/>
          </a:xfrm>
          <a:prstGeom prst="rect">
            <a:avLst/>
          </a:prstGeom>
          <a:noFill/>
          <a:ln w="9525">
            <a:noFill/>
            <a:miter lim="800000"/>
            <a:headEnd/>
            <a:tailEnd/>
          </a:ln>
          <a:effectLst/>
        </p:spPr>
        <p:txBody>
          <a:bodyPr wrap="none">
            <a:spAutoFit/>
          </a:bodyPr>
          <a:lstStyle/>
          <a:p>
            <a:endParaRPr lang="en-US" sz="2400">
              <a:latin typeface="Advert-Light" pitchFamily="50" charset="0"/>
            </a:endParaRPr>
          </a:p>
        </p:txBody>
      </p:sp>
      <p:pic>
        <p:nvPicPr>
          <p:cNvPr id="22536" name="Picture 8"/>
          <p:cNvPicPr>
            <a:picLocks noChangeAspect="1" noChangeArrowheads="1"/>
          </p:cNvPicPr>
          <p:nvPr/>
        </p:nvPicPr>
        <p:blipFill>
          <a:blip r:embed="rId3"/>
          <a:srcRect/>
          <a:stretch>
            <a:fillRect/>
          </a:stretch>
        </p:blipFill>
        <p:spPr bwMode="auto">
          <a:xfrm>
            <a:off x="4648200" y="4191000"/>
            <a:ext cx="4114800" cy="2154238"/>
          </a:xfrm>
          <a:prstGeom prst="rect">
            <a:avLst/>
          </a:prstGeom>
          <a:noFill/>
          <a:ln w="9525">
            <a:noFill/>
            <a:miter lim="800000"/>
            <a:headEnd/>
            <a:tailEnd/>
          </a:ln>
          <a:effectLst/>
        </p:spPr>
      </p:pic>
      <p:pic>
        <p:nvPicPr>
          <p:cNvPr id="22537" name="Picture 9" descr="boston_seaport_hotel_1"/>
          <p:cNvPicPr>
            <a:picLocks noChangeAspect="1" noChangeArrowheads="1"/>
          </p:cNvPicPr>
          <p:nvPr/>
        </p:nvPicPr>
        <p:blipFill>
          <a:blip r:embed="rId4"/>
          <a:srcRect/>
          <a:stretch>
            <a:fillRect/>
          </a:stretch>
        </p:blipFill>
        <p:spPr bwMode="auto">
          <a:xfrm>
            <a:off x="457200" y="4114800"/>
            <a:ext cx="3833813" cy="2290763"/>
          </a:xfrm>
          <a:prstGeom prst="rect">
            <a:avLst/>
          </a:prstGeom>
          <a:noFill/>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99CC00"/>
        </a:lt1>
        <a:dk2>
          <a:srgbClr val="000000"/>
        </a:dk2>
        <a:lt2>
          <a:srgbClr val="808080"/>
        </a:lt2>
        <a:accent1>
          <a:srgbClr val="BBE0E3"/>
        </a:accent1>
        <a:accent2>
          <a:srgbClr val="333399"/>
        </a:accent2>
        <a:accent3>
          <a:srgbClr val="CAE2A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732</TotalTime>
  <Words>1507</Words>
  <Application>Microsoft Office PowerPoint</Application>
  <PresentationFormat>On-screen Show (4:3)</PresentationFormat>
  <Paragraphs>229</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Default Design</vt:lpstr>
      <vt:lpstr>Slide 1</vt:lpstr>
      <vt:lpstr>Seaport Saves Overview</vt:lpstr>
      <vt:lpstr>Seaport Saves Mission Statement</vt:lpstr>
      <vt:lpstr>Seaport Saves an Award Winning Program</vt:lpstr>
      <vt:lpstr>Slide 5</vt:lpstr>
      <vt:lpstr>Slide 6</vt:lpstr>
      <vt:lpstr>Seaport a Leader in Eco-Innovation</vt:lpstr>
      <vt:lpstr>Seaport innovations Bio-EZ    Waste to Water System</vt:lpstr>
      <vt:lpstr>Seaport Innovations Ozone Laundry System</vt:lpstr>
      <vt:lpstr>Seaport Innovations Electrolyzed Water</vt:lpstr>
      <vt:lpstr>Seaport Innovations Green Weddings Package</vt:lpstr>
      <vt:lpstr>Seaport Innovations Pure Allergy Friendly Rooms</vt:lpstr>
      <vt:lpstr>Seaport Innovations Grander Technology</vt:lpstr>
      <vt:lpstr>Seaport Innovations Waste cooking oil to Biodiesel</vt:lpstr>
      <vt:lpstr>Slide 15</vt:lpstr>
      <vt:lpstr>Common Problems</vt:lpstr>
      <vt:lpstr>Seaport’s challenges along the way</vt:lpstr>
      <vt:lpstr>Slide 18</vt:lpstr>
    </vt:vector>
  </TitlesOfParts>
  <Company>Fidelity Investments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Fidelity Investments</dc:creator>
  <cp:lastModifiedBy>David Straus</cp:lastModifiedBy>
  <cp:revision>36</cp:revision>
  <dcterms:created xsi:type="dcterms:W3CDTF">2008-11-14T16:10:27Z</dcterms:created>
  <dcterms:modified xsi:type="dcterms:W3CDTF">2009-02-25T19:27:58Z</dcterms:modified>
</cp:coreProperties>
</file>